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4"/>
  </p:notesMasterIdLst>
  <p:handoutMasterIdLst>
    <p:handoutMasterId r:id="rId59"/>
  </p:handoutMasterIdLst>
  <p:sldIdLst>
    <p:sldId id="389" r:id="rId3"/>
    <p:sldId id="708" r:id="rId5"/>
    <p:sldId id="709" r:id="rId6"/>
    <p:sldId id="685" r:id="rId7"/>
    <p:sldId id="735" r:id="rId8"/>
    <p:sldId id="686" r:id="rId9"/>
    <p:sldId id="687" r:id="rId10"/>
    <p:sldId id="673" r:id="rId11"/>
    <p:sldId id="718" r:id="rId12"/>
    <p:sldId id="688" r:id="rId13"/>
    <p:sldId id="689" r:id="rId14"/>
    <p:sldId id="721" r:id="rId15"/>
    <p:sldId id="710" r:id="rId16"/>
    <p:sldId id="719" r:id="rId17"/>
    <p:sldId id="711" r:id="rId18"/>
    <p:sldId id="690" r:id="rId19"/>
    <p:sldId id="722" r:id="rId20"/>
    <p:sldId id="723" r:id="rId21"/>
    <p:sldId id="724" r:id="rId22"/>
    <p:sldId id="691" r:id="rId23"/>
    <p:sldId id="736" r:id="rId24"/>
    <p:sldId id="737" r:id="rId25"/>
    <p:sldId id="676" r:id="rId26"/>
    <p:sldId id="692" r:id="rId27"/>
    <p:sldId id="693" r:id="rId28"/>
    <p:sldId id="707" r:id="rId29"/>
    <p:sldId id="725" r:id="rId30"/>
    <p:sldId id="726" r:id="rId31"/>
    <p:sldId id="696" r:id="rId32"/>
    <p:sldId id="697" r:id="rId33"/>
    <p:sldId id="698" r:id="rId34"/>
    <p:sldId id="712" r:id="rId35"/>
    <p:sldId id="738" r:id="rId36"/>
    <p:sldId id="739" r:id="rId37"/>
    <p:sldId id="727" r:id="rId38"/>
    <p:sldId id="678" r:id="rId39"/>
    <p:sldId id="740" r:id="rId40"/>
    <p:sldId id="741" r:id="rId41"/>
    <p:sldId id="742" r:id="rId42"/>
    <p:sldId id="713" r:id="rId43"/>
    <p:sldId id="720" r:id="rId44"/>
    <p:sldId id="703" r:id="rId45"/>
    <p:sldId id="728" r:id="rId46"/>
    <p:sldId id="700" r:id="rId47"/>
    <p:sldId id="714" r:id="rId48"/>
    <p:sldId id="715" r:id="rId49"/>
    <p:sldId id="716" r:id="rId50"/>
    <p:sldId id="701" r:id="rId51"/>
    <p:sldId id="702" r:id="rId52"/>
    <p:sldId id="730" r:id="rId53"/>
    <p:sldId id="729" r:id="rId54"/>
    <p:sldId id="731" r:id="rId55"/>
    <p:sldId id="732" r:id="rId56"/>
    <p:sldId id="733" r:id="rId57"/>
    <p:sldId id="734" r:id="rId58"/>
  </p:sldIdLst>
  <p:sldSz cx="12192000" cy="6858000"/>
  <p:notesSz cx="7315200" cy="9601200"/>
  <p:kinsoku lang="ja-JP" invalStChars="、。，．・：；？！゛゜ヽヾゝゞ々ー’”）〕］｝〉》」』】°‰′″℃￠％ぁぃぅぇぉっゃゅょゎァィゥェォッャュョヮヵヶ!%),.:;?]}｡｣､･ｧｨｩｪｫｬｭｮｯｰﾞﾟ" invalEndChars="‘“（〔［｛〈《「『【￥＄$([\{｢￡"/>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D1B5C"/>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51"/>
    <p:restoredTop sz="94771"/>
  </p:normalViewPr>
  <p:slideViewPr>
    <p:cSldViewPr>
      <p:cViewPr varScale="1">
        <p:scale>
          <a:sx n="83" d="100"/>
          <a:sy n="83" d="100"/>
        </p:scale>
        <p:origin x="312" y="6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2" Type="http://schemas.openxmlformats.org/officeDocument/2006/relationships/tableStyles" Target="tableStyles.xml"/><Relationship Id="rId61" Type="http://schemas.openxmlformats.org/officeDocument/2006/relationships/viewProps" Target="viewProps.xml"/><Relationship Id="rId60" Type="http://schemas.openxmlformats.org/officeDocument/2006/relationships/presProps" Target="presProps.xml"/><Relationship Id="rId6" Type="http://schemas.openxmlformats.org/officeDocument/2006/relationships/slide" Target="slides/slide3.xml"/><Relationship Id="rId59" Type="http://schemas.openxmlformats.org/officeDocument/2006/relationships/handoutMaster" Target="handoutMasters/handoutMaster1.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6811768" y="9183544"/>
            <a:ext cx="428820" cy="32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655" tIns="46988" rIns="95655" bIns="46988" anchor="ctr">
            <a:spAutoFit/>
          </a:bodyPr>
          <a:lstStyle/>
          <a:p>
            <a:pPr algn="r" defTabSz="967105"/>
            <a:fld id="{E9513696-CA43-4325-9F5E-B91E9C58B1AB}" type="slidenum">
              <a:rPr lang="en-US" sz="1500">
                <a:latin typeface="Arial" panose="020B0604020202020204" pitchFamily="34" charset="0"/>
              </a:rPr>
            </a:fld>
            <a:endParaRPr lang="en-US" sz="1500" dirty="0">
              <a:latin typeface="Arial" panose="020B060402020202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74725" y="4560888"/>
            <a:ext cx="5365750" cy="4319587"/>
          </a:xfrm>
          <a:prstGeom prst="rect">
            <a:avLst/>
          </a:prstGeom>
          <a:noFill/>
          <a:ln w="12700">
            <a:noFill/>
            <a:miter lim="800000"/>
          </a:ln>
          <a:effectLst/>
        </p:spPr>
        <p:txBody>
          <a:bodyPr vert="horz" wrap="square" lIns="95655" tIns="46988" rIns="95655" bIns="46988" numCol="1" anchor="t" anchorCtr="0" compatLnSpc="1"/>
          <a:lstStyle/>
          <a:p>
            <a:pPr lvl="0"/>
            <a:r>
              <a:rPr lang="en-US" noProof="0" dirty="0"/>
              <a:t>Click to edit Master notes styles</a:t>
            </a:r>
            <a:endParaRPr lang="en-US" noProof="0" dirty="0"/>
          </a:p>
          <a:p>
            <a:pPr lvl="1"/>
            <a:r>
              <a:rPr lang="en-US" noProof="0" dirty="0"/>
              <a:t>Second Level</a:t>
            </a:r>
            <a:endParaRPr lang="en-US" noProof="0" dirty="0"/>
          </a:p>
          <a:p>
            <a:pPr lvl="2"/>
            <a:r>
              <a:rPr lang="en-US" noProof="0" dirty="0"/>
              <a:t>Third Level</a:t>
            </a:r>
            <a:endParaRPr lang="en-US" noProof="0" dirty="0"/>
          </a:p>
          <a:p>
            <a:pPr lvl="3"/>
            <a:r>
              <a:rPr lang="en-US" noProof="0" dirty="0"/>
              <a:t>Fourth Level</a:t>
            </a:r>
            <a:endParaRPr lang="en-US" noProof="0" dirty="0"/>
          </a:p>
          <a:p>
            <a:pPr lvl="4"/>
            <a:r>
              <a:rPr lang="en-US" noProof="0" dirty="0"/>
              <a:t>Fifth Level</a:t>
            </a:r>
            <a:endParaRPr lang="en-US" noProof="0" dirty="0"/>
          </a:p>
        </p:txBody>
      </p:sp>
      <p:sp>
        <p:nvSpPr>
          <p:cNvPr id="28675" name="Rectangle 3"/>
          <p:cNvSpPr>
            <a:spLocks noGrp="1" noRot="1" noChangeAspect="1" noChangeArrowheads="1" noTextEdit="1"/>
          </p:cNvSpPr>
          <p:nvPr>
            <p:ph type="sldImg" idx="2"/>
          </p:nvPr>
        </p:nvSpPr>
        <p:spPr bwMode="auto">
          <a:xfrm>
            <a:off x="469900" y="727075"/>
            <a:ext cx="6375400" cy="3586163"/>
          </a:xfrm>
          <a:prstGeom prst="rect">
            <a:avLst/>
          </a:prstGeom>
          <a:noFill/>
          <a:ln w="12700">
            <a:solidFill>
              <a:schemeClr val="tx1"/>
            </a:solidFill>
            <a:miter lim="800000"/>
          </a:ln>
          <a:extLst>
            <a:ext uri="{909E8E84-426E-40DD-AFC4-6F175D3DCCD1}">
              <a14:hiddenFill xmlns:a14="http://schemas.microsoft.com/office/drawing/2010/main">
                <a:solidFill>
                  <a:srgbClr val="FFFFFF"/>
                </a:solidFill>
              </a14:hiddenFill>
            </a:ext>
          </a:extLst>
        </p:spPr>
      </p:sp>
      <p:sp>
        <p:nvSpPr>
          <p:cNvPr id="28676" name="Rectangle 4"/>
          <p:cNvSpPr>
            <a:spLocks noChangeArrowheads="1"/>
          </p:cNvSpPr>
          <p:nvPr/>
        </p:nvSpPr>
        <p:spPr bwMode="auto">
          <a:xfrm>
            <a:off x="6811768" y="9183544"/>
            <a:ext cx="428820" cy="32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655" tIns="46988" rIns="95655" bIns="46988" anchor="ctr">
            <a:spAutoFit/>
          </a:bodyPr>
          <a:lstStyle/>
          <a:p>
            <a:pPr algn="r" defTabSz="967105"/>
            <a:fld id="{23E09036-710B-405F-A140-37A15B45B9E7}" type="slidenum">
              <a:rPr lang="en-US" sz="1500" b="0" i="0">
                <a:latin typeface="Arial" panose="020B0604020202020204" pitchFamily="34" charset="0"/>
              </a:rPr>
            </a:fld>
            <a:endParaRPr lang="en-US" sz="1500" b="0" i="0" dirty="0">
              <a:latin typeface="Arial" panose="020B0604020202020204" pitchFamily="34"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0" i="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b="0" i="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b="0" i="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b="0" i="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p:sp>
      <p:sp>
        <p:nvSpPr>
          <p:cNvPr id="430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AU"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p:sp>
      <p:sp>
        <p:nvSpPr>
          <p:cNvPr id="25603"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p:sp>
      <p:sp>
        <p:nvSpPr>
          <p:cNvPr id="27651"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
        <p:cNvGrpSpPr/>
        <p:nvPr/>
      </p:nvGrpSpPr>
      <p:grpSpPr>
        <a:xfrm>
          <a:off x="0" y="0"/>
          <a:ext cx="0" cy="0"/>
          <a:chOff x="0" y="0"/>
          <a:chExt cx="0" cy="0"/>
        </a:xfrm>
      </p:grpSpPr>
      <p:sp>
        <p:nvSpPr>
          <p:cNvPr id="30722" name="Shape 15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AU" altLang="en-US">
              <a:cs typeface="Arial" panose="020B0604020202020204" pitchFamily="34" charset="0"/>
            </a:endParaRPr>
          </a:p>
        </p:txBody>
      </p:sp>
      <p:sp>
        <p:nvSpPr>
          <p:cNvPr id="30723" name="Shape 153"/>
          <p:cNvSpPr>
            <a:spLocks noGrp="1" noRot="1" noChangeAspect="1" noTextEdit="1"/>
          </p:cNvSpPr>
          <p:nvPr>
            <p:ph type="sldImg" idx="2"/>
          </p:nvPr>
        </p:nvSpPr>
        <p:spPr>
          <a:noFill/>
          <a:ln>
            <a:roun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
        <p:cNvGrpSpPr/>
        <p:nvPr/>
      </p:nvGrpSpPr>
      <p:grpSpPr>
        <a:xfrm>
          <a:off x="0" y="0"/>
          <a:ext cx="0" cy="0"/>
          <a:chOff x="0" y="0"/>
          <a:chExt cx="0" cy="0"/>
        </a:xfrm>
      </p:grpSpPr>
      <p:sp>
        <p:nvSpPr>
          <p:cNvPr id="32770" name="Shape 15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AU" altLang="en-US">
              <a:cs typeface="Arial" panose="020B0604020202020204" pitchFamily="34" charset="0"/>
            </a:endParaRPr>
          </a:p>
        </p:txBody>
      </p:sp>
      <p:sp>
        <p:nvSpPr>
          <p:cNvPr id="32771" name="Shape 153"/>
          <p:cNvSpPr>
            <a:spLocks noGrp="1" noRot="1" noChangeAspect="1" noTextEdit="1"/>
          </p:cNvSpPr>
          <p:nvPr>
            <p:ph type="sldImg" idx="2"/>
          </p:nvPr>
        </p:nvSpPr>
        <p:spPr>
          <a:noFill/>
          <a:ln>
            <a:roun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
        <p:cNvGrpSpPr/>
        <p:nvPr/>
      </p:nvGrpSpPr>
      <p:grpSpPr>
        <a:xfrm>
          <a:off x="0" y="0"/>
          <a:ext cx="0" cy="0"/>
          <a:chOff x="0" y="0"/>
          <a:chExt cx="0" cy="0"/>
        </a:xfrm>
      </p:grpSpPr>
      <p:sp>
        <p:nvSpPr>
          <p:cNvPr id="34818" name="Shape 15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AU" altLang="en-US">
              <a:cs typeface="Arial" panose="020B0604020202020204" pitchFamily="34" charset="0"/>
            </a:endParaRPr>
          </a:p>
        </p:txBody>
      </p:sp>
      <p:sp>
        <p:nvSpPr>
          <p:cNvPr id="34819" name="Shape 153"/>
          <p:cNvSpPr>
            <a:spLocks noGrp="1" noRot="1" noChangeAspect="1" noTextEdit="1"/>
          </p:cNvSpPr>
          <p:nvPr>
            <p:ph type="sldImg" idx="2"/>
          </p:nvPr>
        </p:nvSpPr>
        <p:spPr>
          <a:noFill/>
          <a:ln>
            <a:roun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
        <p:cNvGrpSpPr/>
        <p:nvPr/>
      </p:nvGrpSpPr>
      <p:grpSpPr>
        <a:xfrm>
          <a:off x="0" y="0"/>
          <a:ext cx="0" cy="0"/>
          <a:chOff x="0" y="0"/>
          <a:chExt cx="0" cy="0"/>
        </a:xfrm>
      </p:grpSpPr>
      <p:sp>
        <p:nvSpPr>
          <p:cNvPr id="38914" name="Shape 15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AU" altLang="en-US">
              <a:cs typeface="Arial" panose="020B0604020202020204" pitchFamily="34" charset="0"/>
            </a:endParaRPr>
          </a:p>
        </p:txBody>
      </p:sp>
      <p:sp>
        <p:nvSpPr>
          <p:cNvPr id="38915" name="Shape 153"/>
          <p:cNvSpPr>
            <a:spLocks noGrp="1" noRot="1" noChangeAspect="1" noTextEdit="1"/>
          </p:cNvSpPr>
          <p:nvPr>
            <p:ph type="sldImg" idx="2"/>
          </p:nvPr>
        </p:nvSpPr>
        <p:spPr>
          <a:noFill/>
          <a:ln>
            <a:roun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p:sp>
      <p:sp>
        <p:nvSpPr>
          <p:cNvPr id="43011"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600">
                <a:solidFill>
                  <a:schemeClr val="tx1"/>
                </a:solidFill>
                <a:latin typeface="Arial" panose="020B0604020202020204" pitchFamily="34" charset="0"/>
                <a:ea typeface="MS PGothic" panose="020B0600070205080204" pitchFamily="34" charset="-128"/>
              </a:defRPr>
            </a:lvl1pPr>
            <a:lvl2pPr marL="789940" indent="-303530" defTabSz="990600" eaLnBrk="0" hangingPunct="0">
              <a:defRPr sz="2600">
                <a:solidFill>
                  <a:schemeClr val="tx1"/>
                </a:solidFill>
                <a:latin typeface="Arial" panose="020B0604020202020204" pitchFamily="34" charset="0"/>
                <a:ea typeface="MS PGothic" panose="020B0600070205080204" pitchFamily="34" charset="-128"/>
              </a:defRPr>
            </a:lvl2pPr>
            <a:lvl3pPr marL="1214755" indent="-243205" defTabSz="990600" eaLnBrk="0" hangingPunct="0">
              <a:defRPr sz="2600">
                <a:solidFill>
                  <a:schemeClr val="tx1"/>
                </a:solidFill>
                <a:latin typeface="Arial" panose="020B0604020202020204" pitchFamily="34" charset="0"/>
                <a:ea typeface="MS PGothic" panose="020B0600070205080204" pitchFamily="34" charset="-128"/>
              </a:defRPr>
            </a:lvl3pPr>
            <a:lvl4pPr marL="1701165" indent="-243205" defTabSz="990600" eaLnBrk="0" hangingPunct="0">
              <a:defRPr sz="2600">
                <a:solidFill>
                  <a:schemeClr val="tx1"/>
                </a:solidFill>
                <a:latin typeface="Arial" panose="020B0604020202020204" pitchFamily="34" charset="0"/>
                <a:ea typeface="MS PGothic" panose="020B0600070205080204" pitchFamily="34" charset="-128"/>
              </a:defRPr>
            </a:lvl4pPr>
            <a:lvl5pPr marL="2186940" indent="-243205" defTabSz="990600" eaLnBrk="0" hangingPunct="0">
              <a:defRPr sz="2600">
                <a:solidFill>
                  <a:schemeClr val="tx1"/>
                </a:solidFill>
                <a:latin typeface="Arial" panose="020B0604020202020204" pitchFamily="34" charset="0"/>
                <a:ea typeface="MS PGothic" panose="020B0600070205080204" pitchFamily="34" charset="-128"/>
              </a:defRPr>
            </a:lvl5pPr>
            <a:lvl6pPr marL="2672715"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34" charset="-128"/>
              </a:defRPr>
            </a:lvl6pPr>
            <a:lvl7pPr marL="3158490"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34" charset="-128"/>
              </a:defRPr>
            </a:lvl7pPr>
            <a:lvl8pPr marL="3644900"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34" charset="-128"/>
              </a:defRPr>
            </a:lvl8pPr>
            <a:lvl9pPr marL="4130675"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34" charset="-128"/>
              </a:defRPr>
            </a:lvl9pPr>
          </a:lstStyle>
          <a:p>
            <a:pPr eaLnBrk="1" hangingPunct="1"/>
            <a:fld id="{B321B2AB-7B1A-4FF6-AFD8-4014E92CA203}" type="slidenum">
              <a:rPr lang="en-US" altLang="en-US" sz="1300"/>
            </a:fld>
            <a:endParaRPr lang="en-US" altLang="en-US" sz="1300"/>
          </a:p>
        </p:txBody>
      </p:sp>
      <p:sp>
        <p:nvSpPr>
          <p:cNvPr id="58371" name="Rectangle 2"/>
          <p:cNvSpPr>
            <a:spLocks noGrp="1" noRot="1" noChangeAspect="1" noChangeArrowheads="1" noTextEdit="1"/>
          </p:cNvSpPr>
          <p:nvPr>
            <p:ph type="sldImg"/>
          </p:nvPr>
        </p:nvSpPr>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40205" lvl="1" indent="-546735">
              <a:spcBef>
                <a:spcPct val="20000"/>
              </a:spcBef>
              <a:buClr>
                <a:schemeClr val="tx1"/>
              </a:buClr>
              <a:buSzPct val="90000"/>
              <a:buFont typeface="Calibri" panose="020F0502020204030204" pitchFamily="34" charset="0"/>
              <a:buAutoNum type="arabicPeriod"/>
            </a:pPr>
            <a:endParaRPr lang="en-US" altLang="en-US" sz="2800" dirty="0">
              <a:latin typeface="Arial" panose="020B0604020202020204" pitchFamily="34" charset="0"/>
              <a:ea typeface="MS PGothic" panose="020B0600070205080204" pitchFamily="34" charset="-128"/>
              <a:cs typeface="Arial" panose="020B0604020202020204" pitchFamily="34" charset="0"/>
            </a:endParaRPr>
          </a:p>
          <a:p>
            <a:pPr eaLnBrk="1" hangingPunct="1"/>
            <a:endParaRPr lang="en-AU" altLang="en-US"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AU" altLang="en-US" dirty="0">
                <a:ea typeface="MS PGothic" panose="020B0600070205080204" pitchFamily="34" charset="-128"/>
              </a:rPr>
              <a:t>The initial cost is to set up the project</a:t>
            </a:r>
            <a:r>
              <a:rPr lang="en-AU" altLang="en-US" baseline="0" dirty="0">
                <a:ea typeface="MS PGothic" panose="020B0600070205080204" pitchFamily="34" charset="-128"/>
              </a:rPr>
              <a:t> </a:t>
            </a:r>
            <a:r>
              <a:rPr lang="en-AU" altLang="en-US" baseline="0" dirty="0" err="1">
                <a:ea typeface="MS PGothic" panose="020B0600070205080204" pitchFamily="34" charset="-128"/>
              </a:rPr>
              <a:t>eg</a:t>
            </a:r>
            <a:r>
              <a:rPr lang="en-AU" altLang="en-US" baseline="0" dirty="0">
                <a:ea typeface="MS PGothic" panose="020B0600070205080204" pitchFamily="34" charset="-128"/>
              </a:rPr>
              <a:t> buy equipment or buildings </a:t>
            </a:r>
            <a:endParaRPr lang="en-AU" altLang="en-US" dirty="0">
              <a:ea typeface="MS PGothic" panose="020B0600070205080204" pitchFamily="34" charset="-128"/>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70255" indent="-295275"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84275" indent="-236855" eaLnBrk="0" hangingPunct="0">
              <a:spcBef>
                <a:spcPct val="30000"/>
              </a:spcBef>
              <a:defRPr sz="1200">
                <a:solidFill>
                  <a:schemeClr val="tx1"/>
                </a:solidFill>
                <a:latin typeface="Calibri" panose="020F0502020204030204" pitchFamily="34" charset="0"/>
                <a:ea typeface="ヒラギノ角ゴ Pro W3" charset="-128"/>
              </a:defRPr>
            </a:lvl3pPr>
            <a:lvl4pPr marL="1657350" indent="-236855" eaLnBrk="0" hangingPunct="0">
              <a:spcBef>
                <a:spcPct val="30000"/>
              </a:spcBef>
              <a:defRPr sz="1200">
                <a:solidFill>
                  <a:schemeClr val="tx1"/>
                </a:solidFill>
                <a:latin typeface="Calibri" panose="020F0502020204030204" pitchFamily="34" charset="0"/>
                <a:ea typeface="ヒラギノ角ゴ Pro W3" charset="-128"/>
              </a:defRPr>
            </a:lvl4pPr>
            <a:lvl5pPr marL="2132330" indent="-236855" eaLnBrk="0" hangingPunct="0">
              <a:spcBef>
                <a:spcPct val="30000"/>
              </a:spcBef>
              <a:defRPr sz="1200">
                <a:solidFill>
                  <a:schemeClr val="tx1"/>
                </a:solidFill>
                <a:latin typeface="Calibri" panose="020F0502020204030204" pitchFamily="34" charset="0"/>
                <a:ea typeface="ヒラギノ角ゴ Pro W3" charset="-128"/>
              </a:defRPr>
            </a:lvl5pPr>
            <a:lvl6pPr marL="2589530" indent="-23685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3046730" indent="-23685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503930" indent="-23685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961130" indent="-23685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eaLnBrk="1" hangingPunct="1">
              <a:spcBef>
                <a:spcPct val="0"/>
              </a:spcBef>
            </a:pPr>
            <a:fld id="{8F054CB2-12B0-4B58-9E8E-1D310BED5C93}" type="slidenum">
              <a:rPr lang="en-AU" altLang="en-US" smtClean="0"/>
            </a:fld>
            <a:endParaRPr lang="en-A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
        <p:cNvGrpSpPr/>
        <p:nvPr/>
      </p:nvGrpSpPr>
      <p:grpSpPr>
        <a:xfrm>
          <a:off x="0" y="0"/>
          <a:ext cx="0" cy="0"/>
          <a:chOff x="0" y="0"/>
          <a:chExt cx="0" cy="0"/>
        </a:xfrm>
      </p:grpSpPr>
      <p:sp>
        <p:nvSpPr>
          <p:cNvPr id="11266" name="Shape 15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AU" altLang="en-US">
              <a:cs typeface="Arial" panose="020B0604020202020204" pitchFamily="34" charset="0"/>
            </a:endParaRPr>
          </a:p>
        </p:txBody>
      </p:sp>
      <p:sp>
        <p:nvSpPr>
          <p:cNvPr id="11267" name="Shape 153"/>
          <p:cNvSpPr>
            <a:spLocks noGrp="1" noRot="1" noChangeAspect="1" noTextEdit="1"/>
          </p:cNvSpPr>
          <p:nvPr>
            <p:ph type="sldImg" idx="2"/>
          </p:nvPr>
        </p:nvSpPr>
        <p:spPr>
          <a:noFill/>
          <a:ln>
            <a:roun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
        <p:cNvGrpSpPr/>
        <p:nvPr/>
      </p:nvGrpSpPr>
      <p:grpSpPr>
        <a:xfrm>
          <a:off x="0" y="0"/>
          <a:ext cx="0" cy="0"/>
          <a:chOff x="0" y="0"/>
          <a:chExt cx="0" cy="0"/>
        </a:xfrm>
      </p:grpSpPr>
      <p:sp>
        <p:nvSpPr>
          <p:cNvPr id="45058" name="Shape 15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AU" altLang="en-US">
                <a:cs typeface="Arial" panose="020B0604020202020204" pitchFamily="34" charset="0"/>
              </a:rPr>
              <a:t>Figure 12.1</a:t>
            </a:r>
            <a:endParaRPr lang="en-AU" altLang="en-US">
              <a:cs typeface="Arial" panose="020B0604020202020204" pitchFamily="34" charset="0"/>
            </a:endParaRPr>
          </a:p>
        </p:txBody>
      </p:sp>
      <p:sp>
        <p:nvSpPr>
          <p:cNvPr id="45059" name="Shape 153"/>
          <p:cNvSpPr>
            <a:spLocks noGrp="1" noRot="1" noChangeAspect="1" noTextEdit="1"/>
          </p:cNvSpPr>
          <p:nvPr>
            <p:ph type="sldImg" idx="2"/>
          </p:nvPr>
        </p:nvSpPr>
        <p:spPr>
          <a:noFill/>
          <a:ln>
            <a:roun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p:sp>
      <p:sp>
        <p:nvSpPr>
          <p:cNvPr id="47107"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p:sp>
      <p:sp>
        <p:nvSpPr>
          <p:cNvPr id="49155"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p:sp>
      <p:sp>
        <p:nvSpPr>
          <p:cNvPr id="51203"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A-Head added.</a:t>
            </a:r>
            <a:endParaRPr lang="en-IN" altLang="en-US">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
        <p:cNvGrpSpPr/>
        <p:nvPr/>
      </p:nvGrpSpPr>
      <p:grpSpPr>
        <a:xfrm>
          <a:off x="0" y="0"/>
          <a:ext cx="0" cy="0"/>
          <a:chOff x="0" y="0"/>
          <a:chExt cx="0" cy="0"/>
        </a:xfrm>
      </p:grpSpPr>
      <p:sp>
        <p:nvSpPr>
          <p:cNvPr id="53250" name="Shape 15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AU" altLang="en-US">
              <a:cs typeface="Arial" panose="020B0604020202020204" pitchFamily="34" charset="0"/>
            </a:endParaRPr>
          </a:p>
        </p:txBody>
      </p:sp>
      <p:sp>
        <p:nvSpPr>
          <p:cNvPr id="53251" name="Shape 153"/>
          <p:cNvSpPr>
            <a:spLocks noGrp="1" noRot="1" noChangeAspect="1" noTextEdit="1"/>
          </p:cNvSpPr>
          <p:nvPr>
            <p:ph type="sldImg" idx="2"/>
          </p:nvPr>
        </p:nvSpPr>
        <p:spPr>
          <a:noFill/>
          <a:ln>
            <a:roun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p:sp>
      <p:sp>
        <p:nvSpPr>
          <p:cNvPr id="58371"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
        <p:cNvGrpSpPr/>
        <p:nvPr/>
      </p:nvGrpSpPr>
      <p:grpSpPr>
        <a:xfrm>
          <a:off x="0" y="0"/>
          <a:ext cx="0" cy="0"/>
          <a:chOff x="0" y="0"/>
          <a:chExt cx="0" cy="0"/>
        </a:xfrm>
      </p:grpSpPr>
      <p:sp>
        <p:nvSpPr>
          <p:cNvPr id="60418" name="Shape 15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AU" altLang="en-US">
              <a:cs typeface="Arial" panose="020B0604020202020204" pitchFamily="34" charset="0"/>
            </a:endParaRPr>
          </a:p>
        </p:txBody>
      </p:sp>
      <p:sp>
        <p:nvSpPr>
          <p:cNvPr id="60419" name="Shape 153"/>
          <p:cNvSpPr>
            <a:spLocks noGrp="1" noRot="1" noChangeAspect="1" noTextEdit="1"/>
          </p:cNvSpPr>
          <p:nvPr>
            <p:ph type="sldImg" idx="2"/>
          </p:nvPr>
        </p:nvSpPr>
        <p:spPr>
          <a:noFill/>
          <a:ln>
            <a:roun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600">
                <a:solidFill>
                  <a:schemeClr val="tx1"/>
                </a:solidFill>
                <a:latin typeface="Arial" panose="020B0604020202020204" pitchFamily="34" charset="0"/>
                <a:ea typeface="MS PGothic" panose="020B0600070205080204" pitchFamily="34" charset="-128"/>
              </a:defRPr>
            </a:lvl1pPr>
            <a:lvl2pPr marL="789940" indent="-303530" defTabSz="990600" eaLnBrk="0" hangingPunct="0">
              <a:defRPr sz="2600">
                <a:solidFill>
                  <a:schemeClr val="tx1"/>
                </a:solidFill>
                <a:latin typeface="Arial" panose="020B0604020202020204" pitchFamily="34" charset="0"/>
                <a:ea typeface="MS PGothic" panose="020B0600070205080204" pitchFamily="34" charset="-128"/>
              </a:defRPr>
            </a:lvl2pPr>
            <a:lvl3pPr marL="1214755" indent="-243205" defTabSz="990600" eaLnBrk="0" hangingPunct="0">
              <a:defRPr sz="2600">
                <a:solidFill>
                  <a:schemeClr val="tx1"/>
                </a:solidFill>
                <a:latin typeface="Arial" panose="020B0604020202020204" pitchFamily="34" charset="0"/>
                <a:ea typeface="MS PGothic" panose="020B0600070205080204" pitchFamily="34" charset="-128"/>
              </a:defRPr>
            </a:lvl3pPr>
            <a:lvl4pPr marL="1701165" indent="-243205" defTabSz="990600" eaLnBrk="0" hangingPunct="0">
              <a:defRPr sz="2600">
                <a:solidFill>
                  <a:schemeClr val="tx1"/>
                </a:solidFill>
                <a:latin typeface="Arial" panose="020B0604020202020204" pitchFamily="34" charset="0"/>
                <a:ea typeface="MS PGothic" panose="020B0600070205080204" pitchFamily="34" charset="-128"/>
              </a:defRPr>
            </a:lvl4pPr>
            <a:lvl5pPr marL="2186940" indent="-243205" defTabSz="990600" eaLnBrk="0" hangingPunct="0">
              <a:defRPr sz="2600">
                <a:solidFill>
                  <a:schemeClr val="tx1"/>
                </a:solidFill>
                <a:latin typeface="Arial" panose="020B0604020202020204" pitchFamily="34" charset="0"/>
                <a:ea typeface="MS PGothic" panose="020B0600070205080204" pitchFamily="34" charset="-128"/>
              </a:defRPr>
            </a:lvl5pPr>
            <a:lvl6pPr marL="2672715"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34" charset="-128"/>
              </a:defRPr>
            </a:lvl6pPr>
            <a:lvl7pPr marL="3158490"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34" charset="-128"/>
              </a:defRPr>
            </a:lvl7pPr>
            <a:lvl8pPr marL="3644900"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34" charset="-128"/>
              </a:defRPr>
            </a:lvl8pPr>
            <a:lvl9pPr marL="4130675"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34" charset="-128"/>
              </a:defRPr>
            </a:lvl9pPr>
          </a:lstStyle>
          <a:p>
            <a:pPr eaLnBrk="1" hangingPunct="1"/>
            <a:fld id="{2584685B-2F84-4776-A078-AD3B1FCC1248}" type="slidenum">
              <a:rPr lang="en-US" altLang="en-US" sz="1300"/>
            </a:fld>
            <a:endParaRPr lang="en-US" altLang="en-US" sz="1300"/>
          </a:p>
        </p:txBody>
      </p:sp>
      <p:sp>
        <p:nvSpPr>
          <p:cNvPr id="75779" name="Rectangle 2"/>
          <p:cNvSpPr>
            <a:spLocks noGrp="1" noRot="1" noChangeAspect="1" noChangeArrowheads="1" noTextEdit="1"/>
          </p:cNvSpPr>
          <p:nvPr>
            <p:ph type="sldImg"/>
          </p:nvPr>
        </p:nvSpPr>
        <p:spPr>
          <a:solidFill>
            <a:srgbClr val="FFFFFF"/>
          </a:solidFill>
        </p:spPr>
      </p:sp>
      <p:sp>
        <p:nvSpPr>
          <p:cNvPr id="757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AU" altLang="en-US" dirty="0">
                <a:latin typeface="Arial" panose="020B0604020202020204" pitchFamily="34" charset="0"/>
                <a:ea typeface="MS PGothic" panose="020B0600070205080204" pitchFamily="34" charset="-128"/>
              </a:rPr>
              <a:t>Trial and error</a:t>
            </a:r>
            <a:r>
              <a:rPr lang="en-AU" altLang="en-US" baseline="0" dirty="0">
                <a:latin typeface="Arial" panose="020B0604020202020204" pitchFamily="34" charset="0"/>
                <a:ea typeface="MS PGothic" panose="020B0600070205080204" pitchFamily="34" charset="-128"/>
              </a:rPr>
              <a:t> is required in exam to do IRR</a:t>
            </a:r>
            <a:endParaRPr lang="en-AU" altLang="en-US"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600">
                <a:solidFill>
                  <a:schemeClr val="tx1"/>
                </a:solidFill>
                <a:latin typeface="Arial" panose="020B0604020202020204" pitchFamily="34" charset="0"/>
                <a:ea typeface="MS PGothic" panose="020B0600070205080204" pitchFamily="34" charset="-128"/>
              </a:defRPr>
            </a:lvl1pPr>
            <a:lvl2pPr marL="789940" indent="-303530" defTabSz="990600" eaLnBrk="0" hangingPunct="0">
              <a:defRPr sz="2600">
                <a:solidFill>
                  <a:schemeClr val="tx1"/>
                </a:solidFill>
                <a:latin typeface="Arial" panose="020B0604020202020204" pitchFamily="34" charset="0"/>
                <a:ea typeface="MS PGothic" panose="020B0600070205080204" pitchFamily="34" charset="-128"/>
              </a:defRPr>
            </a:lvl2pPr>
            <a:lvl3pPr marL="1214755" indent="-243205" defTabSz="990600" eaLnBrk="0" hangingPunct="0">
              <a:defRPr sz="2600">
                <a:solidFill>
                  <a:schemeClr val="tx1"/>
                </a:solidFill>
                <a:latin typeface="Arial" panose="020B0604020202020204" pitchFamily="34" charset="0"/>
                <a:ea typeface="MS PGothic" panose="020B0600070205080204" pitchFamily="34" charset="-128"/>
              </a:defRPr>
            </a:lvl3pPr>
            <a:lvl4pPr marL="1701165" indent="-243205" defTabSz="990600" eaLnBrk="0" hangingPunct="0">
              <a:defRPr sz="2600">
                <a:solidFill>
                  <a:schemeClr val="tx1"/>
                </a:solidFill>
                <a:latin typeface="Arial" panose="020B0604020202020204" pitchFamily="34" charset="0"/>
                <a:ea typeface="MS PGothic" panose="020B0600070205080204" pitchFamily="34" charset="-128"/>
              </a:defRPr>
            </a:lvl4pPr>
            <a:lvl5pPr marL="2186940" indent="-243205" defTabSz="990600" eaLnBrk="0" hangingPunct="0">
              <a:defRPr sz="2600">
                <a:solidFill>
                  <a:schemeClr val="tx1"/>
                </a:solidFill>
                <a:latin typeface="Arial" panose="020B0604020202020204" pitchFamily="34" charset="0"/>
                <a:ea typeface="MS PGothic" panose="020B0600070205080204" pitchFamily="34" charset="-128"/>
              </a:defRPr>
            </a:lvl5pPr>
            <a:lvl6pPr marL="2672715"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34" charset="-128"/>
              </a:defRPr>
            </a:lvl6pPr>
            <a:lvl7pPr marL="3158490"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34" charset="-128"/>
              </a:defRPr>
            </a:lvl7pPr>
            <a:lvl8pPr marL="3644900"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34" charset="-128"/>
              </a:defRPr>
            </a:lvl8pPr>
            <a:lvl9pPr marL="4130675"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34" charset="-128"/>
              </a:defRPr>
            </a:lvl9pPr>
          </a:lstStyle>
          <a:p>
            <a:pPr eaLnBrk="1" hangingPunct="1"/>
            <a:fld id="{2584685B-2F84-4776-A078-AD3B1FCC1248}" type="slidenum">
              <a:rPr lang="en-US" altLang="en-US" sz="1300"/>
            </a:fld>
            <a:endParaRPr lang="en-US" altLang="en-US" sz="1300"/>
          </a:p>
        </p:txBody>
      </p:sp>
      <p:sp>
        <p:nvSpPr>
          <p:cNvPr id="75779" name="Rectangle 2"/>
          <p:cNvSpPr>
            <a:spLocks noGrp="1" noRot="1" noChangeAspect="1" noChangeArrowheads="1" noTextEdit="1"/>
          </p:cNvSpPr>
          <p:nvPr>
            <p:ph type="sldImg"/>
          </p:nvPr>
        </p:nvSpPr>
        <p:spPr>
          <a:solidFill>
            <a:srgbClr val="FFFFFF"/>
          </a:solidFill>
        </p:spPr>
      </p:sp>
      <p:sp>
        <p:nvSpPr>
          <p:cNvPr id="757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AU"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
        <p:cNvGrpSpPr/>
        <p:nvPr/>
      </p:nvGrpSpPr>
      <p:grpSpPr>
        <a:xfrm>
          <a:off x="0" y="0"/>
          <a:ext cx="0" cy="0"/>
          <a:chOff x="0" y="0"/>
          <a:chExt cx="0" cy="0"/>
        </a:xfrm>
      </p:grpSpPr>
      <p:sp>
        <p:nvSpPr>
          <p:cNvPr id="63490" name="Shape 15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AU" altLang="en-US">
              <a:cs typeface="Arial" panose="020B0604020202020204" pitchFamily="34" charset="0"/>
            </a:endParaRPr>
          </a:p>
        </p:txBody>
      </p:sp>
      <p:sp>
        <p:nvSpPr>
          <p:cNvPr id="63491" name="Shape 153"/>
          <p:cNvSpPr>
            <a:spLocks noGrp="1" noRot="1" noChangeAspect="1" noTextEdit="1"/>
          </p:cNvSpPr>
          <p:nvPr>
            <p:ph type="sldImg" idx="2"/>
          </p:nvPr>
        </p:nvSpPr>
        <p:spPr>
          <a:noFill/>
          <a:ln>
            <a:rou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
        <p:cNvGrpSpPr/>
        <p:nvPr/>
      </p:nvGrpSpPr>
      <p:grpSpPr>
        <a:xfrm>
          <a:off x="0" y="0"/>
          <a:ext cx="0" cy="0"/>
          <a:chOff x="0" y="0"/>
          <a:chExt cx="0" cy="0"/>
        </a:xfrm>
      </p:grpSpPr>
      <p:sp>
        <p:nvSpPr>
          <p:cNvPr id="13314" name="Shape 15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AU" altLang="en-US">
              <a:cs typeface="Arial" panose="020B0604020202020204" pitchFamily="34" charset="0"/>
            </a:endParaRPr>
          </a:p>
        </p:txBody>
      </p:sp>
      <p:sp>
        <p:nvSpPr>
          <p:cNvPr id="13315" name="Shape 153"/>
          <p:cNvSpPr>
            <a:spLocks noGrp="1" noRot="1" noChangeAspect="1" noTextEdit="1"/>
          </p:cNvSpPr>
          <p:nvPr>
            <p:ph type="sldImg" idx="2"/>
          </p:nvPr>
        </p:nvSpPr>
        <p:spPr>
          <a:noFill/>
          <a:ln>
            <a:roun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
        <p:cNvGrpSpPr/>
        <p:nvPr/>
      </p:nvGrpSpPr>
      <p:grpSpPr>
        <a:xfrm>
          <a:off x="0" y="0"/>
          <a:ext cx="0" cy="0"/>
          <a:chOff x="0" y="0"/>
          <a:chExt cx="0" cy="0"/>
        </a:xfrm>
      </p:grpSpPr>
      <p:sp>
        <p:nvSpPr>
          <p:cNvPr id="65538" name="Shape 15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AU" altLang="en-US">
              <a:cs typeface="Arial" panose="020B0604020202020204" pitchFamily="34" charset="0"/>
            </a:endParaRPr>
          </a:p>
        </p:txBody>
      </p:sp>
      <p:sp>
        <p:nvSpPr>
          <p:cNvPr id="65539" name="Shape 153"/>
          <p:cNvSpPr>
            <a:spLocks noGrp="1" noRot="1" noChangeAspect="1" noTextEdit="1"/>
          </p:cNvSpPr>
          <p:nvPr>
            <p:ph type="sldImg" idx="2"/>
          </p:nvPr>
        </p:nvSpPr>
        <p:spPr>
          <a:noFill/>
          <a:ln>
            <a:round/>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600">
                <a:solidFill>
                  <a:schemeClr val="tx1"/>
                </a:solidFill>
                <a:latin typeface="Arial" panose="020B0604020202020204" pitchFamily="34" charset="0"/>
                <a:ea typeface="MS PGothic" panose="020B0600070205080204" pitchFamily="34" charset="-128"/>
              </a:defRPr>
            </a:lvl1pPr>
            <a:lvl2pPr marL="789940" indent="-303530" defTabSz="990600" eaLnBrk="0" hangingPunct="0">
              <a:defRPr sz="2600">
                <a:solidFill>
                  <a:schemeClr val="tx1"/>
                </a:solidFill>
                <a:latin typeface="Arial" panose="020B0604020202020204" pitchFamily="34" charset="0"/>
                <a:ea typeface="MS PGothic" panose="020B0600070205080204" pitchFamily="34" charset="-128"/>
              </a:defRPr>
            </a:lvl2pPr>
            <a:lvl3pPr marL="1214755" indent="-243205" defTabSz="990600" eaLnBrk="0" hangingPunct="0">
              <a:defRPr sz="2600">
                <a:solidFill>
                  <a:schemeClr val="tx1"/>
                </a:solidFill>
                <a:latin typeface="Arial" panose="020B0604020202020204" pitchFamily="34" charset="0"/>
                <a:ea typeface="MS PGothic" panose="020B0600070205080204" pitchFamily="34" charset="-128"/>
              </a:defRPr>
            </a:lvl3pPr>
            <a:lvl4pPr marL="1701165" indent="-243205" defTabSz="990600" eaLnBrk="0" hangingPunct="0">
              <a:defRPr sz="2600">
                <a:solidFill>
                  <a:schemeClr val="tx1"/>
                </a:solidFill>
                <a:latin typeface="Arial" panose="020B0604020202020204" pitchFamily="34" charset="0"/>
                <a:ea typeface="MS PGothic" panose="020B0600070205080204" pitchFamily="34" charset="-128"/>
              </a:defRPr>
            </a:lvl4pPr>
            <a:lvl5pPr marL="2186940" indent="-243205" defTabSz="990600" eaLnBrk="0" hangingPunct="0">
              <a:defRPr sz="2600">
                <a:solidFill>
                  <a:schemeClr val="tx1"/>
                </a:solidFill>
                <a:latin typeface="Arial" panose="020B0604020202020204" pitchFamily="34" charset="0"/>
                <a:ea typeface="MS PGothic" panose="020B0600070205080204" pitchFamily="34" charset="-128"/>
              </a:defRPr>
            </a:lvl5pPr>
            <a:lvl6pPr marL="2672715"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34" charset="-128"/>
              </a:defRPr>
            </a:lvl6pPr>
            <a:lvl7pPr marL="3158490"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34" charset="-128"/>
              </a:defRPr>
            </a:lvl7pPr>
            <a:lvl8pPr marL="3644900"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34" charset="-128"/>
              </a:defRPr>
            </a:lvl8pPr>
            <a:lvl9pPr marL="4130675"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34" charset="-128"/>
              </a:defRPr>
            </a:lvl9pPr>
          </a:lstStyle>
          <a:p>
            <a:pPr eaLnBrk="1" hangingPunct="1"/>
            <a:fld id="{F8B7AA2D-849B-4133-A1A1-3743B1E21443}" type="slidenum">
              <a:rPr lang="en-US" altLang="en-US" sz="1300"/>
            </a:fld>
            <a:endParaRPr lang="en-US" altLang="en-US" sz="1300"/>
          </a:p>
        </p:txBody>
      </p:sp>
      <p:sp>
        <p:nvSpPr>
          <p:cNvPr id="78851" name="Rectangle 2"/>
          <p:cNvSpPr>
            <a:spLocks noGrp="1" noRot="1" noChangeAspect="1" noChangeArrowheads="1" noTextEdit="1"/>
          </p:cNvSpPr>
          <p:nvPr>
            <p:ph type="sldImg"/>
          </p:nvPr>
        </p:nvSpPr>
        <p:spPr>
          <a:solidFill>
            <a:srgbClr val="FFFFFF"/>
          </a:solidFill>
        </p:spPr>
      </p:sp>
      <p:sp>
        <p:nvSpPr>
          <p:cNvPr id="788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AU"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600">
                <a:solidFill>
                  <a:schemeClr val="tx1"/>
                </a:solidFill>
                <a:latin typeface="Arial" panose="020B0604020202020204" pitchFamily="34" charset="0"/>
                <a:ea typeface="MS PGothic" panose="020B0600070205080204" pitchFamily="34" charset="-128"/>
              </a:defRPr>
            </a:lvl1pPr>
            <a:lvl2pPr marL="789940" indent="-303530" defTabSz="990600" eaLnBrk="0" hangingPunct="0">
              <a:defRPr sz="2600">
                <a:solidFill>
                  <a:schemeClr val="tx1"/>
                </a:solidFill>
                <a:latin typeface="Arial" panose="020B0604020202020204" pitchFamily="34" charset="0"/>
                <a:ea typeface="MS PGothic" panose="020B0600070205080204" pitchFamily="34" charset="-128"/>
              </a:defRPr>
            </a:lvl2pPr>
            <a:lvl3pPr marL="1214755" indent="-243205" defTabSz="990600" eaLnBrk="0" hangingPunct="0">
              <a:defRPr sz="2600">
                <a:solidFill>
                  <a:schemeClr val="tx1"/>
                </a:solidFill>
                <a:latin typeface="Arial" panose="020B0604020202020204" pitchFamily="34" charset="0"/>
                <a:ea typeface="MS PGothic" panose="020B0600070205080204" pitchFamily="34" charset="-128"/>
              </a:defRPr>
            </a:lvl3pPr>
            <a:lvl4pPr marL="1701165" indent="-243205" defTabSz="990600" eaLnBrk="0" hangingPunct="0">
              <a:defRPr sz="2600">
                <a:solidFill>
                  <a:schemeClr val="tx1"/>
                </a:solidFill>
                <a:latin typeface="Arial" panose="020B0604020202020204" pitchFamily="34" charset="0"/>
                <a:ea typeface="MS PGothic" panose="020B0600070205080204" pitchFamily="34" charset="-128"/>
              </a:defRPr>
            </a:lvl4pPr>
            <a:lvl5pPr marL="2186940" indent="-243205" defTabSz="990600" eaLnBrk="0" hangingPunct="0">
              <a:defRPr sz="2600">
                <a:solidFill>
                  <a:schemeClr val="tx1"/>
                </a:solidFill>
                <a:latin typeface="Arial" panose="020B0604020202020204" pitchFamily="34" charset="0"/>
                <a:ea typeface="MS PGothic" panose="020B0600070205080204" pitchFamily="34" charset="-128"/>
              </a:defRPr>
            </a:lvl5pPr>
            <a:lvl6pPr marL="2672715"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34" charset="-128"/>
              </a:defRPr>
            </a:lvl6pPr>
            <a:lvl7pPr marL="3158490"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34" charset="-128"/>
              </a:defRPr>
            </a:lvl7pPr>
            <a:lvl8pPr marL="3644900"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34" charset="-128"/>
              </a:defRPr>
            </a:lvl8pPr>
            <a:lvl9pPr marL="4130675" indent="-243205" defTabSz="990600" eaLnBrk="0" fontAlgn="base" hangingPunct="0">
              <a:spcBef>
                <a:spcPct val="0"/>
              </a:spcBef>
              <a:spcAft>
                <a:spcPct val="0"/>
              </a:spcAft>
              <a:defRPr sz="2600">
                <a:solidFill>
                  <a:schemeClr val="tx1"/>
                </a:solidFill>
                <a:latin typeface="Arial" panose="020B0604020202020204" pitchFamily="34" charset="0"/>
                <a:ea typeface="MS PGothic" panose="020B0600070205080204" pitchFamily="34" charset="-128"/>
              </a:defRPr>
            </a:lvl9pPr>
          </a:lstStyle>
          <a:p>
            <a:pPr eaLnBrk="1" hangingPunct="1"/>
            <a:fld id="{F8B7AA2D-849B-4133-A1A1-3743B1E21443}" type="slidenum">
              <a:rPr lang="en-US" altLang="en-US" sz="1300"/>
            </a:fld>
            <a:endParaRPr lang="en-US" altLang="en-US" sz="1300"/>
          </a:p>
        </p:txBody>
      </p:sp>
      <p:sp>
        <p:nvSpPr>
          <p:cNvPr id="78851" name="Rectangle 2"/>
          <p:cNvSpPr>
            <a:spLocks noGrp="1" noRot="1" noChangeAspect="1" noChangeArrowheads="1" noTextEdit="1"/>
          </p:cNvSpPr>
          <p:nvPr>
            <p:ph type="sldImg"/>
          </p:nvPr>
        </p:nvSpPr>
        <p:spPr>
          <a:solidFill>
            <a:srgbClr val="FFFFFF"/>
          </a:solidFill>
        </p:spPr>
      </p:sp>
      <p:sp>
        <p:nvSpPr>
          <p:cNvPr id="788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AU"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can see from the</a:t>
            </a:r>
            <a:r>
              <a:rPr lang="en-AU" baseline="0" dirty="0"/>
              <a:t> graph that there are TWO rates that make NPV=0 </a:t>
            </a:r>
            <a:endParaRPr lang="en-AU" baseline="0" dirty="0"/>
          </a:p>
          <a:p>
            <a:r>
              <a:rPr lang="en-AU" baseline="0" dirty="0"/>
              <a:t>i.e. 2 IRRs</a:t>
            </a:r>
            <a:endParaRPr lang="en-AU" baseline="0" dirty="0"/>
          </a:p>
          <a:p>
            <a:r>
              <a:rPr lang="en-AU" baseline="0" dirty="0"/>
              <a:t>The cost of capital is 20% therefore we don’t know if we should accept or reject the project because one IRR is below the C of C and the other is above</a:t>
            </a:r>
            <a:endParaRPr lang="en-AU" baseline="0" dirty="0"/>
          </a:p>
        </p:txBody>
      </p:sp>
      <p:sp>
        <p:nvSpPr>
          <p:cNvPr id="4" name="Slide Number Placeholder 3"/>
          <p:cNvSpPr>
            <a:spLocks noGrp="1"/>
          </p:cNvSpPr>
          <p:nvPr>
            <p:ph type="sldNum" sz="quarter" idx="10"/>
          </p:nvPr>
        </p:nvSpPr>
        <p:spPr/>
        <p:txBody>
          <a:bodyPr/>
          <a:lstStyle/>
          <a:p>
            <a:fld id="{0590FF5F-7D0B-4BCC-B638-A405682B942E}" type="slidenum">
              <a:rPr lang="en-AU" smtClean="0"/>
            </a:fld>
            <a:endParaRPr lang="en-A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
        <p:cNvGrpSpPr/>
        <p:nvPr/>
      </p:nvGrpSpPr>
      <p:grpSpPr>
        <a:xfrm>
          <a:off x="0" y="0"/>
          <a:ext cx="0" cy="0"/>
          <a:chOff x="0" y="0"/>
          <a:chExt cx="0" cy="0"/>
        </a:xfrm>
      </p:grpSpPr>
      <p:sp>
        <p:nvSpPr>
          <p:cNvPr id="67586" name="Shape 15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AU" altLang="en-US">
              <a:cs typeface="Arial" panose="020B0604020202020204" pitchFamily="34" charset="0"/>
            </a:endParaRPr>
          </a:p>
        </p:txBody>
      </p:sp>
      <p:sp>
        <p:nvSpPr>
          <p:cNvPr id="67587" name="Shape 153"/>
          <p:cNvSpPr>
            <a:spLocks noGrp="1" noRot="1" noChangeAspect="1" noTextEdit="1"/>
          </p:cNvSpPr>
          <p:nvPr>
            <p:ph type="sldImg" idx="2"/>
          </p:nvPr>
        </p:nvSpPr>
        <p:spPr>
          <a:noFill/>
          <a:ln>
            <a:round/>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
        <p:cNvGrpSpPr/>
        <p:nvPr/>
      </p:nvGrpSpPr>
      <p:grpSpPr>
        <a:xfrm>
          <a:off x="0" y="0"/>
          <a:ext cx="0" cy="0"/>
          <a:chOff x="0" y="0"/>
          <a:chExt cx="0" cy="0"/>
        </a:xfrm>
      </p:grpSpPr>
      <p:sp>
        <p:nvSpPr>
          <p:cNvPr id="69634" name="Shape 15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AU" altLang="en-US">
              <a:cs typeface="Arial" panose="020B0604020202020204" pitchFamily="34" charset="0"/>
            </a:endParaRPr>
          </a:p>
        </p:txBody>
      </p:sp>
      <p:sp>
        <p:nvSpPr>
          <p:cNvPr id="69635" name="Shape 153"/>
          <p:cNvSpPr>
            <a:spLocks noGrp="1" noRot="1" noChangeAspect="1" noTextEdit="1"/>
          </p:cNvSpPr>
          <p:nvPr>
            <p:ph type="sldImg" idx="2"/>
          </p:nvPr>
        </p:nvSpPr>
        <p:spPr>
          <a:noFill/>
          <a:ln>
            <a:round/>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p:sp>
      <p:sp>
        <p:nvSpPr>
          <p:cNvPr id="71683"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
        <p:cNvGrpSpPr/>
        <p:nvPr/>
      </p:nvGrpSpPr>
      <p:grpSpPr>
        <a:xfrm>
          <a:off x="0" y="0"/>
          <a:ext cx="0" cy="0"/>
          <a:chOff x="0" y="0"/>
          <a:chExt cx="0" cy="0"/>
        </a:xfrm>
      </p:grpSpPr>
      <p:sp>
        <p:nvSpPr>
          <p:cNvPr id="75778" name="Shape 15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AU" altLang="en-US">
              <a:cs typeface="Arial" panose="020B0604020202020204" pitchFamily="34" charset="0"/>
            </a:endParaRPr>
          </a:p>
        </p:txBody>
      </p:sp>
      <p:sp>
        <p:nvSpPr>
          <p:cNvPr id="75779" name="Shape 153"/>
          <p:cNvSpPr>
            <a:spLocks noGrp="1" noRot="1" noChangeAspect="1" noTextEdit="1"/>
          </p:cNvSpPr>
          <p:nvPr>
            <p:ph type="sldImg" idx="2"/>
          </p:nvPr>
        </p:nvSpPr>
        <p:spPr>
          <a:noFill/>
          <a:ln>
            <a:round/>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
        <p:cNvGrpSpPr/>
        <p:nvPr/>
      </p:nvGrpSpPr>
      <p:grpSpPr>
        <a:xfrm>
          <a:off x="0" y="0"/>
          <a:ext cx="0" cy="0"/>
          <a:chOff x="0" y="0"/>
          <a:chExt cx="0" cy="0"/>
        </a:xfrm>
      </p:grpSpPr>
      <p:sp>
        <p:nvSpPr>
          <p:cNvPr id="77826" name="Shape 15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AU" altLang="en-US">
              <a:cs typeface="Arial" panose="020B0604020202020204" pitchFamily="34" charset="0"/>
            </a:endParaRPr>
          </a:p>
        </p:txBody>
      </p:sp>
      <p:sp>
        <p:nvSpPr>
          <p:cNvPr id="77827" name="Shape 153"/>
          <p:cNvSpPr>
            <a:spLocks noGrp="1" noRot="1" noChangeAspect="1" noTextEdit="1"/>
          </p:cNvSpPr>
          <p:nvPr>
            <p:ph type="sldImg" idx="2"/>
          </p:nvPr>
        </p:nvSpPr>
        <p:spPr>
          <a:noFill/>
          <a:ln>
            <a:round/>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
        <p:cNvGrpSpPr/>
        <p:nvPr/>
      </p:nvGrpSpPr>
      <p:grpSpPr>
        <a:xfrm>
          <a:off x="0" y="0"/>
          <a:ext cx="0" cy="0"/>
          <a:chOff x="0" y="0"/>
          <a:chExt cx="0" cy="0"/>
        </a:xfrm>
      </p:grpSpPr>
      <p:sp>
        <p:nvSpPr>
          <p:cNvPr id="79874" name="Shape 15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AU" altLang="en-US">
              <a:cs typeface="Arial" panose="020B0604020202020204" pitchFamily="34" charset="0"/>
            </a:endParaRPr>
          </a:p>
        </p:txBody>
      </p:sp>
      <p:sp>
        <p:nvSpPr>
          <p:cNvPr id="79875" name="Shape 153"/>
          <p:cNvSpPr>
            <a:spLocks noGrp="1" noRot="1" noChangeAspect="1" noTextEdit="1"/>
          </p:cNvSpPr>
          <p:nvPr>
            <p:ph type="sldImg" idx="2"/>
          </p:nvPr>
        </p:nvSpPr>
        <p:spPr>
          <a:noFill/>
          <a:ln>
            <a:rou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p:sp>
      <p:sp>
        <p:nvSpPr>
          <p:cNvPr id="15363"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cs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p:sp>
      <p:sp>
        <p:nvSpPr>
          <p:cNvPr id="82947"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AU" altLang="en-US">
              <a:ea typeface="MS PGothic" panose="020B0600070205080204" pitchFamily="34" charset="-128"/>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70255" indent="-295275"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84275" indent="-236855" eaLnBrk="0" hangingPunct="0">
              <a:spcBef>
                <a:spcPct val="30000"/>
              </a:spcBef>
              <a:defRPr sz="1200">
                <a:solidFill>
                  <a:schemeClr val="tx1"/>
                </a:solidFill>
                <a:latin typeface="Calibri" panose="020F0502020204030204" pitchFamily="34" charset="0"/>
                <a:ea typeface="ヒラギノ角ゴ Pro W3" charset="-128"/>
              </a:defRPr>
            </a:lvl3pPr>
            <a:lvl4pPr marL="1657350" indent="-236855" eaLnBrk="0" hangingPunct="0">
              <a:spcBef>
                <a:spcPct val="30000"/>
              </a:spcBef>
              <a:defRPr sz="1200">
                <a:solidFill>
                  <a:schemeClr val="tx1"/>
                </a:solidFill>
                <a:latin typeface="Calibri" panose="020F0502020204030204" pitchFamily="34" charset="0"/>
                <a:ea typeface="ヒラギノ角ゴ Pro W3" charset="-128"/>
              </a:defRPr>
            </a:lvl4pPr>
            <a:lvl5pPr marL="2132330" indent="-236855" eaLnBrk="0" hangingPunct="0">
              <a:spcBef>
                <a:spcPct val="30000"/>
              </a:spcBef>
              <a:defRPr sz="1200">
                <a:solidFill>
                  <a:schemeClr val="tx1"/>
                </a:solidFill>
                <a:latin typeface="Calibri" panose="020F0502020204030204" pitchFamily="34" charset="0"/>
                <a:ea typeface="ヒラギノ角ゴ Pro W3" charset="-128"/>
              </a:defRPr>
            </a:lvl5pPr>
            <a:lvl6pPr marL="2589530" indent="-23685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3046730" indent="-23685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503930" indent="-23685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961130" indent="-236855"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eaLnBrk="1" hangingPunct="1">
              <a:spcBef>
                <a:spcPct val="0"/>
              </a:spcBef>
            </a:pPr>
            <a:fld id="{E2825748-9327-4F12-9191-6F5FE697010F}" type="slidenum">
              <a:rPr lang="en-AU" altLang="en-US" smtClean="0"/>
            </a:fld>
            <a:endParaRPr lang="en-AU"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p:sp>
      <p:sp>
        <p:nvSpPr>
          <p:cNvPr id="17411"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IN" altLang="en-US" dirty="0">
                <a:cs typeface="Arial" panose="020B0604020202020204" pitchFamily="34" charset="0"/>
              </a:rPr>
              <a:t>What it is?</a:t>
            </a:r>
            <a:endParaRPr lang="en-IN" altLang="en-US" dirty="0">
              <a:cs typeface="Arial" panose="020B0604020202020204" pitchFamily="34" charset="0"/>
            </a:endParaRPr>
          </a:p>
          <a:p>
            <a:pPr marL="228600" indent="-228600">
              <a:buFontTx/>
              <a:buAutoNum type="arabicPeriod"/>
            </a:pPr>
            <a:r>
              <a:rPr lang="en-IN" altLang="en-US" dirty="0">
                <a:cs typeface="Arial" panose="020B0604020202020204" pitchFamily="34" charset="0"/>
              </a:rPr>
              <a:t>What is the calculation?</a:t>
            </a:r>
            <a:endParaRPr lang="en-IN" altLang="en-US" dirty="0">
              <a:cs typeface="Arial" panose="020B0604020202020204" pitchFamily="34" charset="0"/>
            </a:endParaRPr>
          </a:p>
          <a:p>
            <a:pPr marL="228600" indent="-228600">
              <a:buFontTx/>
              <a:buAutoNum type="arabicPeriod"/>
            </a:pPr>
            <a:r>
              <a:rPr lang="en-IN" altLang="en-US" dirty="0">
                <a:cs typeface="Arial" panose="020B0604020202020204" pitchFamily="34" charset="0"/>
              </a:rPr>
              <a:t>What is the decision rule?</a:t>
            </a:r>
            <a:endParaRPr lang="en-IN" altLang="en-US" dirty="0">
              <a:cs typeface="Arial" panose="020B0604020202020204" pitchFamily="34" charset="0"/>
            </a:endParaRPr>
          </a:p>
          <a:p>
            <a:pPr marL="228600" indent="-228600">
              <a:buFontTx/>
              <a:buAutoNum type="arabicPeriod"/>
            </a:pPr>
            <a:r>
              <a:rPr lang="en-IN" altLang="en-US" dirty="0">
                <a:cs typeface="Arial" panose="020B0604020202020204" pitchFamily="34" charset="0"/>
              </a:rPr>
              <a:t>What is the advantage and disadvantages?</a:t>
            </a:r>
            <a:endParaRPr lang="en-IN" altLang="en-US" dirty="0">
              <a:cs typeface="Arial" panose="020B0604020202020204" pitchFamily="34" charset="0"/>
            </a:endParaRPr>
          </a:p>
          <a:p>
            <a:pPr marL="228600" indent="-228600">
              <a:buFontTx/>
              <a:buAutoNum type="arabicPeriod"/>
            </a:pPr>
            <a:endParaRPr lang="en-IN" altLang="en-US" dirty="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p:sp>
      <p:sp>
        <p:nvSpPr>
          <p:cNvPr id="19459"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
        <p:cNvGrpSpPr/>
        <p:nvPr/>
      </p:nvGrpSpPr>
      <p:grpSpPr>
        <a:xfrm>
          <a:off x="0" y="0"/>
          <a:ext cx="0" cy="0"/>
          <a:chOff x="0" y="0"/>
          <a:chExt cx="0" cy="0"/>
        </a:xfrm>
      </p:grpSpPr>
      <p:sp>
        <p:nvSpPr>
          <p:cNvPr id="21506" name="Shape 15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AU" altLang="en-US">
              <a:cs typeface="Arial" panose="020B0604020202020204" pitchFamily="34" charset="0"/>
            </a:endParaRPr>
          </a:p>
        </p:txBody>
      </p:sp>
      <p:sp>
        <p:nvSpPr>
          <p:cNvPr id="21507" name="Shape 153"/>
          <p:cNvSpPr>
            <a:spLocks noGrp="1" noRot="1" noChangeAspect="1" noTextEdit="1"/>
          </p:cNvSpPr>
          <p:nvPr>
            <p:ph type="sldImg" idx="2"/>
          </p:nvPr>
        </p:nvSpPr>
        <p:spPr>
          <a:noFill/>
          <a:ln>
            <a:roun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
        <p:cNvGrpSpPr/>
        <p:nvPr/>
      </p:nvGrpSpPr>
      <p:grpSpPr>
        <a:xfrm>
          <a:off x="0" y="0"/>
          <a:ext cx="0" cy="0"/>
          <a:chOff x="0" y="0"/>
          <a:chExt cx="0" cy="0"/>
        </a:xfrm>
      </p:grpSpPr>
      <p:sp>
        <p:nvSpPr>
          <p:cNvPr id="23554" name="Shape 15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AU" altLang="en-US">
              <a:cs typeface="Arial" panose="020B0604020202020204" pitchFamily="34" charset="0"/>
            </a:endParaRPr>
          </a:p>
        </p:txBody>
      </p:sp>
      <p:sp>
        <p:nvSpPr>
          <p:cNvPr id="23555" name="Shape 153"/>
          <p:cNvSpPr>
            <a:spLocks noGrp="1" noRot="1" noChangeAspect="1" noTextEdit="1"/>
          </p:cNvSpPr>
          <p:nvPr>
            <p:ph type="sldImg" idx="2"/>
          </p:nvPr>
        </p:nvSpPr>
        <p:spPr>
          <a:noFill/>
          <a:ln>
            <a:round/>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Thank You">
    <p:spTree>
      <p:nvGrpSpPr>
        <p:cNvPr id="1" name=""/>
        <p:cNvGrpSpPr/>
        <p:nvPr/>
      </p:nvGrpSpPr>
      <p:grpSpPr>
        <a:xfrm>
          <a:off x="0" y="0"/>
          <a:ext cx="0" cy="0"/>
          <a:chOff x="0" y="0"/>
          <a:chExt cx="0" cy="0"/>
        </a:xfrm>
      </p:grpSpPr>
      <p:sp>
        <p:nvSpPr>
          <p:cNvPr id="17" name="Rectangle 16"/>
          <p:cNvSpPr/>
          <p:nvPr/>
        </p:nvSpPr>
        <p:spPr bwMode="invGray">
          <a:xfrm>
            <a:off x="0" y="0"/>
            <a:ext cx="12192000" cy="6858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AU" sz="1350"/>
          </a:p>
        </p:txBody>
      </p:sp>
      <p:sp>
        <p:nvSpPr>
          <p:cNvPr id="2" name="Title 1"/>
          <p:cNvSpPr>
            <a:spLocks noGrp="1"/>
          </p:cNvSpPr>
          <p:nvPr>
            <p:ph type="title"/>
          </p:nvPr>
        </p:nvSpPr>
        <p:spPr bwMode="white">
          <a:xfrm>
            <a:off x="694800" y="1082190"/>
            <a:ext cx="10744005" cy="720081"/>
          </a:xfrm>
          <a:prstGeom prst="rect">
            <a:avLst/>
          </a:prstGeom>
        </p:spPr>
        <p:txBody>
          <a:bodyPr anchor="b">
            <a:noAutofit/>
          </a:bodyPr>
          <a:lstStyle>
            <a:lvl1pPr>
              <a:lnSpc>
                <a:spcPts val="3780"/>
              </a:lnSpc>
              <a:defRPr sz="3150">
                <a:solidFill>
                  <a:schemeClr val="bg1"/>
                </a:solidFill>
              </a:defRPr>
            </a:lvl1pPr>
          </a:lstStyle>
          <a:p>
            <a:r>
              <a:rPr lang="en-US"/>
              <a:t>Click to edit Master title style</a:t>
            </a:r>
            <a:endParaRPr lang="en-AU" dirty="0"/>
          </a:p>
        </p:txBody>
      </p:sp>
      <p:sp>
        <p:nvSpPr>
          <p:cNvPr id="7" name="Text Placeholder 6"/>
          <p:cNvSpPr>
            <a:spLocks noGrp="1"/>
          </p:cNvSpPr>
          <p:nvPr>
            <p:ph type="body" sz="quarter" idx="10" hasCustomPrompt="1"/>
          </p:nvPr>
        </p:nvSpPr>
        <p:spPr bwMode="white">
          <a:xfrm>
            <a:off x="694802" y="1876348"/>
            <a:ext cx="3254263" cy="832577"/>
          </a:xfrm>
          <a:prstGeom prst="rect">
            <a:avLst/>
          </a:prstGeom>
        </p:spPr>
        <p:txBody>
          <a:bodyPr>
            <a:normAutofit/>
          </a:bodyPr>
          <a:lstStyle>
            <a:lvl1pPr marL="0" indent="0">
              <a:lnSpc>
                <a:spcPct val="100000"/>
              </a:lnSpc>
              <a:spcBef>
                <a:spcPts val="0"/>
              </a:spcBef>
              <a:spcAft>
                <a:spcPts val="0"/>
              </a:spcAft>
              <a:buNone/>
              <a:defRPr sz="900">
                <a:solidFill>
                  <a:schemeClr val="bg1"/>
                </a:solidFill>
              </a:defRPr>
            </a:lvl1pPr>
          </a:lstStyle>
          <a:p>
            <a:pPr lvl="0"/>
            <a:r>
              <a:rPr lang="en-US" dirty="0"/>
              <a:t>Click to edit </a:t>
            </a:r>
            <a:br>
              <a:rPr lang="en-US" dirty="0"/>
            </a:br>
            <a:r>
              <a:rPr lang="en-US" dirty="0"/>
              <a:t>Master text styles</a:t>
            </a:r>
            <a:endParaRPr lang="en-US" dirty="0"/>
          </a:p>
        </p:txBody>
      </p:sp>
      <p:sp>
        <p:nvSpPr>
          <p:cNvPr id="11" name="Text Placeholder 6"/>
          <p:cNvSpPr>
            <a:spLocks noGrp="1"/>
          </p:cNvSpPr>
          <p:nvPr>
            <p:ph type="body" sz="quarter" idx="11"/>
          </p:nvPr>
        </p:nvSpPr>
        <p:spPr bwMode="white">
          <a:xfrm>
            <a:off x="1087509" y="2852941"/>
            <a:ext cx="3418763" cy="202889"/>
          </a:xfrm>
          <a:prstGeom prst="rect">
            <a:avLst/>
          </a:prstGeom>
        </p:spPr>
        <p:txBody>
          <a:bodyPr>
            <a:normAutofit/>
          </a:bodyPr>
          <a:lstStyle>
            <a:lvl1pPr marL="0" indent="0">
              <a:lnSpc>
                <a:spcPts val="1125"/>
              </a:lnSpc>
              <a:spcAft>
                <a:spcPts val="0"/>
              </a:spcAft>
              <a:buNone/>
              <a:defRPr sz="715">
                <a:solidFill>
                  <a:schemeClr val="bg1"/>
                </a:solidFill>
              </a:defRPr>
            </a:lvl1pPr>
          </a:lstStyle>
          <a:p>
            <a:pPr lvl="0"/>
            <a:r>
              <a:rPr lang="en-US" dirty="0"/>
              <a:t>Click to edit Master text styles</a:t>
            </a:r>
            <a:endParaRPr lang="en-US" dirty="0"/>
          </a:p>
        </p:txBody>
      </p:sp>
      <p:sp>
        <p:nvSpPr>
          <p:cNvPr id="15" name="Text Placeholder 6"/>
          <p:cNvSpPr>
            <a:spLocks noGrp="1"/>
          </p:cNvSpPr>
          <p:nvPr>
            <p:ph type="body" sz="quarter" idx="12"/>
          </p:nvPr>
        </p:nvSpPr>
        <p:spPr bwMode="white">
          <a:xfrm>
            <a:off x="1087509" y="3125023"/>
            <a:ext cx="3418763" cy="202889"/>
          </a:xfrm>
          <a:prstGeom prst="rect">
            <a:avLst/>
          </a:prstGeom>
        </p:spPr>
        <p:txBody>
          <a:bodyPr>
            <a:normAutofit/>
          </a:bodyPr>
          <a:lstStyle>
            <a:lvl1pPr marL="0" indent="0">
              <a:lnSpc>
                <a:spcPts val="1125"/>
              </a:lnSpc>
              <a:spcAft>
                <a:spcPts val="0"/>
              </a:spcAft>
              <a:buNone/>
              <a:defRPr sz="715">
                <a:solidFill>
                  <a:schemeClr val="bg1"/>
                </a:solidFill>
              </a:defRPr>
            </a:lvl1pPr>
          </a:lstStyle>
          <a:p>
            <a:pPr lvl="0"/>
            <a:r>
              <a:rPr lang="en-US" dirty="0"/>
              <a:t>Click to edit Master text styles</a:t>
            </a:r>
            <a:endParaRPr lang="en-US" dirty="0"/>
          </a:p>
        </p:txBody>
      </p:sp>
      <p:sp>
        <p:nvSpPr>
          <p:cNvPr id="20" name="Right Triangle 3"/>
          <p:cNvSpPr/>
          <p:nvPr/>
        </p:nvSpPr>
        <p:spPr bwMode="white">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1" fmla="*/ 0 w 2555875"/>
              <a:gd name="connsiteY0-2" fmla="*/ 2781300 h 2781300"/>
              <a:gd name="connsiteX1-3" fmla="*/ 0 w 2555875"/>
              <a:gd name="connsiteY1-4" fmla="*/ 0 h 2781300"/>
              <a:gd name="connsiteX2-5" fmla="*/ 2555875 w 2555875"/>
              <a:gd name="connsiteY2-6" fmla="*/ 2781300 h 2781300"/>
              <a:gd name="connsiteX3-7" fmla="*/ 0 w 2555875"/>
              <a:gd name="connsiteY3-8" fmla="*/ 2781300 h 2781300"/>
              <a:gd name="connsiteX0-9" fmla="*/ 0 w 2555875"/>
              <a:gd name="connsiteY0-10" fmla="*/ 2781300 h 2781300"/>
              <a:gd name="connsiteX1-11" fmla="*/ 0 w 2555875"/>
              <a:gd name="connsiteY1-12" fmla="*/ 0 h 2781300"/>
              <a:gd name="connsiteX2-13" fmla="*/ 2555875 w 2555875"/>
              <a:gd name="connsiteY2-14" fmla="*/ 2781300 h 2781300"/>
              <a:gd name="connsiteX3-15" fmla="*/ 0 w 2555875"/>
              <a:gd name="connsiteY3-16" fmla="*/ 2781300 h 2781300"/>
              <a:gd name="connsiteX0-17" fmla="*/ 0 w 2555875"/>
              <a:gd name="connsiteY0-18" fmla="*/ 2781300 h 2781300"/>
              <a:gd name="connsiteX1-19" fmla="*/ 0 w 2555875"/>
              <a:gd name="connsiteY1-20" fmla="*/ 0 h 2781300"/>
              <a:gd name="connsiteX2-21" fmla="*/ 2555875 w 2555875"/>
              <a:gd name="connsiteY2-22" fmla="*/ 2781300 h 2781300"/>
              <a:gd name="connsiteX3-23" fmla="*/ 0 w 2555875"/>
              <a:gd name="connsiteY3-24" fmla="*/ 2781300 h 2781300"/>
              <a:gd name="connsiteX0-25" fmla="*/ 0 w 2555875"/>
              <a:gd name="connsiteY0-26" fmla="*/ 2781300 h 2781300"/>
              <a:gd name="connsiteX1-27" fmla="*/ 0 w 2555875"/>
              <a:gd name="connsiteY1-28" fmla="*/ 0 h 2781300"/>
              <a:gd name="connsiteX2-29" fmla="*/ 2555875 w 2555875"/>
              <a:gd name="connsiteY2-30" fmla="*/ 2781300 h 2781300"/>
              <a:gd name="connsiteX3-31" fmla="*/ 0 w 2555875"/>
              <a:gd name="connsiteY3-32" fmla="*/ 2781300 h 2781300"/>
              <a:gd name="connsiteX0-33" fmla="*/ 0 w 2555875"/>
              <a:gd name="connsiteY0-34" fmla="*/ 2781300 h 2781300"/>
              <a:gd name="connsiteX1-35" fmla="*/ 0 w 2555875"/>
              <a:gd name="connsiteY1-36" fmla="*/ 0 h 2781300"/>
              <a:gd name="connsiteX2-37" fmla="*/ 2555875 w 2555875"/>
              <a:gd name="connsiteY2-38" fmla="*/ 2781300 h 2781300"/>
              <a:gd name="connsiteX3-39" fmla="*/ 0 w 2555875"/>
              <a:gd name="connsiteY3-40" fmla="*/ 2781300 h 2781300"/>
              <a:gd name="connsiteX0-41" fmla="*/ 0 w 2555875"/>
              <a:gd name="connsiteY0-42" fmla="*/ 2781300 h 2781300"/>
              <a:gd name="connsiteX1-43" fmla="*/ 0 w 2555875"/>
              <a:gd name="connsiteY1-44" fmla="*/ 0 h 2781300"/>
              <a:gd name="connsiteX2-45" fmla="*/ 2555875 w 2555875"/>
              <a:gd name="connsiteY2-46" fmla="*/ 2781300 h 2781300"/>
              <a:gd name="connsiteX3-47" fmla="*/ 0 w 2555875"/>
              <a:gd name="connsiteY3-48" fmla="*/ 2781300 h 2781300"/>
              <a:gd name="connsiteX0-49" fmla="*/ 0 w 2555875"/>
              <a:gd name="connsiteY0-50" fmla="*/ 2781300 h 2781300"/>
              <a:gd name="connsiteX1-51" fmla="*/ 0 w 2555875"/>
              <a:gd name="connsiteY1-52" fmla="*/ 0 h 2781300"/>
              <a:gd name="connsiteX2-53" fmla="*/ 2555875 w 2555875"/>
              <a:gd name="connsiteY2-54" fmla="*/ 2781300 h 2781300"/>
              <a:gd name="connsiteX3-55" fmla="*/ 0 w 2555875"/>
              <a:gd name="connsiteY3-56" fmla="*/ 2781300 h 2781300"/>
              <a:gd name="connsiteX0-57" fmla="*/ 0 w 2555875"/>
              <a:gd name="connsiteY0-58" fmla="*/ 2781300 h 2781300"/>
              <a:gd name="connsiteX1-59" fmla="*/ 0 w 2555875"/>
              <a:gd name="connsiteY1-60" fmla="*/ 0 h 2781300"/>
              <a:gd name="connsiteX2-61" fmla="*/ 2555875 w 2555875"/>
              <a:gd name="connsiteY2-62" fmla="*/ 2781300 h 2781300"/>
              <a:gd name="connsiteX3-63" fmla="*/ 0 w 2555875"/>
              <a:gd name="connsiteY3-64" fmla="*/ 2781300 h 2781300"/>
              <a:gd name="connsiteX0-65" fmla="*/ 0 w 2555875"/>
              <a:gd name="connsiteY0-66" fmla="*/ 2781300 h 2781300"/>
              <a:gd name="connsiteX1-67" fmla="*/ 0 w 2555875"/>
              <a:gd name="connsiteY1-68" fmla="*/ 0 h 2781300"/>
              <a:gd name="connsiteX2-69" fmla="*/ 2555875 w 2555875"/>
              <a:gd name="connsiteY2-70" fmla="*/ 2781300 h 2781300"/>
              <a:gd name="connsiteX3-71" fmla="*/ 0 w 2555875"/>
              <a:gd name="connsiteY3-72" fmla="*/ 2781300 h 2781300"/>
              <a:gd name="connsiteX0-73" fmla="*/ 0 w 2555875"/>
              <a:gd name="connsiteY0-74" fmla="*/ 2781300 h 2781300"/>
              <a:gd name="connsiteX1-75" fmla="*/ 0 w 2555875"/>
              <a:gd name="connsiteY1-76" fmla="*/ 0 h 2781300"/>
              <a:gd name="connsiteX2-77" fmla="*/ 2555875 w 2555875"/>
              <a:gd name="connsiteY2-78" fmla="*/ 2781300 h 2781300"/>
              <a:gd name="connsiteX3-79" fmla="*/ 0 w 2555875"/>
              <a:gd name="connsiteY3-80" fmla="*/ 2781300 h 2781300"/>
            </a:gdLst>
            <a:ahLst/>
            <a:cxnLst>
              <a:cxn ang="0">
                <a:pos x="connsiteX0-1" y="connsiteY0-2"/>
              </a:cxn>
              <a:cxn ang="0">
                <a:pos x="connsiteX1-3" y="connsiteY1-4"/>
              </a:cxn>
              <a:cxn ang="0">
                <a:pos x="connsiteX2-5" y="connsiteY2-6"/>
              </a:cxn>
              <a:cxn ang="0">
                <a:pos x="connsiteX3-7" y="connsiteY3-8"/>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3" name="Text Placeholder 6"/>
          <p:cNvSpPr>
            <a:spLocks noGrp="1"/>
          </p:cNvSpPr>
          <p:nvPr>
            <p:ph type="body" sz="quarter" idx="13"/>
          </p:nvPr>
        </p:nvSpPr>
        <p:spPr bwMode="white">
          <a:xfrm>
            <a:off x="1087509" y="3415096"/>
            <a:ext cx="3418763" cy="202889"/>
          </a:xfrm>
          <a:prstGeom prst="rect">
            <a:avLst/>
          </a:prstGeom>
        </p:spPr>
        <p:txBody>
          <a:bodyPr>
            <a:normAutofit/>
          </a:bodyPr>
          <a:lstStyle>
            <a:lvl1pPr marL="0" indent="0">
              <a:lnSpc>
                <a:spcPts val="1125"/>
              </a:lnSpc>
              <a:spcAft>
                <a:spcPts val="0"/>
              </a:spcAft>
              <a:buNone/>
              <a:defRPr sz="715">
                <a:solidFill>
                  <a:schemeClr val="bg1"/>
                </a:solidFill>
              </a:defRPr>
            </a:lvl1pPr>
          </a:lstStyle>
          <a:p>
            <a:pPr lvl="0"/>
            <a:r>
              <a:rPr lang="en-US" dirty="0"/>
              <a:t>Click to edit Master text styles</a:t>
            </a:r>
            <a:endParaRPr lang="en-US" dirty="0"/>
          </a:p>
        </p:txBody>
      </p:sp>
      <p:sp>
        <p:nvSpPr>
          <p:cNvPr id="16" name="Text Placeholder 6"/>
          <p:cNvSpPr>
            <a:spLocks noGrp="1"/>
          </p:cNvSpPr>
          <p:nvPr>
            <p:ph type="body" sz="quarter" idx="14"/>
          </p:nvPr>
        </p:nvSpPr>
        <p:spPr bwMode="white">
          <a:xfrm>
            <a:off x="1087509" y="3687178"/>
            <a:ext cx="3418763" cy="202889"/>
          </a:xfrm>
          <a:prstGeom prst="rect">
            <a:avLst/>
          </a:prstGeom>
        </p:spPr>
        <p:txBody>
          <a:bodyPr>
            <a:normAutofit/>
          </a:bodyPr>
          <a:lstStyle>
            <a:lvl1pPr marL="0" indent="0">
              <a:lnSpc>
                <a:spcPts val="1125"/>
              </a:lnSpc>
              <a:spcAft>
                <a:spcPts val="0"/>
              </a:spcAft>
              <a:buNone/>
              <a:defRPr sz="715">
                <a:solidFill>
                  <a:schemeClr val="bg1"/>
                </a:solidFill>
              </a:defRPr>
            </a:lvl1pPr>
          </a:lstStyle>
          <a:p>
            <a:pPr lvl="0"/>
            <a:r>
              <a:rPr lang="en-US" dirty="0"/>
              <a:t>Click to edit Master text styles</a:t>
            </a:r>
            <a:endParaRPr lang="en-US" dirty="0"/>
          </a:p>
        </p:txBody>
      </p:sp>
      <p:sp>
        <p:nvSpPr>
          <p:cNvPr id="18" name="Text Placeholder 6"/>
          <p:cNvSpPr>
            <a:spLocks noGrp="1"/>
          </p:cNvSpPr>
          <p:nvPr>
            <p:ph type="body" sz="quarter" idx="15"/>
          </p:nvPr>
        </p:nvSpPr>
        <p:spPr bwMode="white">
          <a:xfrm>
            <a:off x="1087509" y="3957495"/>
            <a:ext cx="3418763" cy="202889"/>
          </a:xfrm>
          <a:prstGeom prst="rect">
            <a:avLst/>
          </a:prstGeom>
        </p:spPr>
        <p:txBody>
          <a:bodyPr>
            <a:normAutofit/>
          </a:bodyPr>
          <a:lstStyle>
            <a:lvl1pPr marL="0" indent="0">
              <a:lnSpc>
                <a:spcPts val="1125"/>
              </a:lnSpc>
              <a:spcAft>
                <a:spcPts val="0"/>
              </a:spcAft>
              <a:buNone/>
              <a:defRPr sz="715">
                <a:solidFill>
                  <a:schemeClr val="bg1"/>
                </a:solidFill>
              </a:defRPr>
            </a:lvl1pPr>
          </a:lstStyle>
          <a:p>
            <a:pPr lvl="0"/>
            <a:r>
              <a:rPr lang="en-US" dirty="0"/>
              <a:t>Click to edit Master text styles</a:t>
            </a:r>
            <a:endParaRPr lang="en-US" dirty="0"/>
          </a:p>
        </p:txBody>
      </p:sp>
      <p:sp>
        <p:nvSpPr>
          <p:cNvPr id="19" name="Graphic 1"/>
          <p:cNvSpPr/>
          <p:nvPr/>
        </p:nvSpPr>
        <p:spPr bwMode="white">
          <a:xfrm>
            <a:off x="9912424" y="5571761"/>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sz="1800"/>
          </a:p>
        </p:txBody>
      </p:sp>
      <p:pic>
        <p:nvPicPr>
          <p:cNvPr id="22" name="Picture 21"/>
          <p:cNvPicPr>
            <a:picLocks noChangeAspect="1"/>
          </p:cNvPicPr>
          <p:nvPr/>
        </p:nvPicPr>
        <p:blipFill>
          <a:blip r:embed="rId2"/>
          <a:stretch>
            <a:fillRect/>
          </a:stretch>
        </p:blipFill>
        <p:spPr>
          <a:xfrm>
            <a:off x="695325" y="207631"/>
            <a:ext cx="3204000" cy="4724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Header Only">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511908" y="6381750"/>
            <a:ext cx="11168185" cy="230188"/>
          </a:xfrm>
          <a:prstGeom prst="rect">
            <a:avLst/>
          </a:prstGeom>
          <a:noFill/>
          <a:ln>
            <a:noFill/>
          </a:ln>
        </p:spPr>
        <p:txBody>
          <a:bodyPr>
            <a:spAutoFit/>
          </a:bodyPr>
          <a:lstStyle>
            <a:lvl1pPr>
              <a:defRPr sz="2400">
                <a:solidFill>
                  <a:schemeClr val="bg2"/>
                </a:solidFill>
                <a:latin typeface="Verdana" panose="020B0604030504040204" pitchFamily="4" charset="0"/>
                <a:cs typeface="Arial" panose="020B0604020202020204" pitchFamily="34" charset="0"/>
                <a:sym typeface="Arial" panose="020B0604020202020204" pitchFamily="34" charset="0"/>
              </a:defRPr>
            </a:lvl1pPr>
            <a:lvl2pPr marL="742950" indent="-285750">
              <a:defRPr sz="2400">
                <a:solidFill>
                  <a:schemeClr val="bg2"/>
                </a:solidFill>
                <a:latin typeface="Verdana" panose="020B0604030504040204" pitchFamily="4" charset="0"/>
                <a:cs typeface="Arial" panose="020B0604020202020204" pitchFamily="34" charset="0"/>
                <a:sym typeface="Arial" panose="020B0604020202020204" pitchFamily="34" charset="0"/>
              </a:defRPr>
            </a:lvl2pPr>
            <a:lvl3pPr marL="1143000" indent="-228600">
              <a:defRPr sz="2400">
                <a:solidFill>
                  <a:schemeClr val="bg2"/>
                </a:solidFill>
                <a:latin typeface="Verdana" panose="020B0604030504040204" pitchFamily="4" charset="0"/>
                <a:cs typeface="Arial" panose="020B0604020202020204" pitchFamily="34" charset="0"/>
                <a:sym typeface="Arial" panose="020B0604020202020204" pitchFamily="34" charset="0"/>
              </a:defRPr>
            </a:lvl3pPr>
            <a:lvl4pPr marL="1600200" indent="-228600">
              <a:defRPr sz="2400">
                <a:solidFill>
                  <a:schemeClr val="bg2"/>
                </a:solidFill>
                <a:latin typeface="Verdana" panose="020B0604030504040204" pitchFamily="4" charset="0"/>
                <a:cs typeface="Arial" panose="020B0604020202020204" pitchFamily="34" charset="0"/>
                <a:sym typeface="Arial" panose="020B0604020202020204" pitchFamily="34" charset="0"/>
              </a:defRPr>
            </a:lvl4pPr>
            <a:lvl5pPr marL="2057400" indent="-228600">
              <a:defRPr sz="2400">
                <a:solidFill>
                  <a:schemeClr val="bg2"/>
                </a:solidFill>
                <a:latin typeface="Verdana" panose="020B0604030504040204" pitchFamily="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chemeClr val="bg2"/>
                </a:solidFill>
                <a:latin typeface="Verdana" panose="020B0604030504040204" pitchFamily="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chemeClr val="bg2"/>
                </a:solidFill>
                <a:latin typeface="Verdana" panose="020B0604030504040204" pitchFamily="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chemeClr val="bg2"/>
                </a:solidFill>
                <a:latin typeface="Verdana" panose="020B0604030504040204" pitchFamily="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chemeClr val="bg2"/>
                </a:solidFill>
                <a:latin typeface="Verdana" panose="020B0604030504040204" pitchFamily="4" charset="0"/>
                <a:cs typeface="Arial" panose="020B0604020202020204" pitchFamily="34" charset="0"/>
                <a:sym typeface="Arial" panose="020B0604020202020204" pitchFamily="34" charset="0"/>
              </a:defRPr>
            </a:lvl9pPr>
          </a:lstStyle>
          <a:p>
            <a:pPr eaLnBrk="1" hangingPunct="1">
              <a:defRPr/>
            </a:pPr>
            <a:r>
              <a:rPr lang="en-US" altLang="en-US" sz="900" b="0" i="0" dirty="0">
                <a:solidFill>
                  <a:srgbClr val="4D4D4D"/>
                </a:solidFill>
                <a:latin typeface="Arial" panose="020B0604020202020204" pitchFamily="34" charset="0"/>
              </a:rPr>
              <a:t>Copyright © 2018 Pearson Australia (a division of Pearson Australia Group Pty Ltd) 9781488612589/</a:t>
            </a:r>
            <a:r>
              <a:rPr lang="en-US" altLang="en-US" sz="900" b="0" i="0" dirty="0" err="1">
                <a:solidFill>
                  <a:srgbClr val="4D4D4D"/>
                </a:solidFill>
                <a:latin typeface="Arial" panose="020B0604020202020204" pitchFamily="34" charset="0"/>
              </a:rPr>
              <a:t>Atrill</a:t>
            </a:r>
            <a:r>
              <a:rPr lang="en-US" altLang="en-US" sz="900" b="0" i="0" dirty="0">
                <a:solidFill>
                  <a:srgbClr val="4D4D4D"/>
                </a:solidFill>
                <a:latin typeface="Arial" panose="020B0604020202020204" pitchFamily="34" charset="0"/>
              </a:rPr>
              <a:t>/Accounting for Non-Specialists/7e</a:t>
            </a:r>
            <a:endParaRPr lang="en-AU" altLang="en-US" sz="900" b="0" i="0" dirty="0">
              <a:solidFill>
                <a:srgbClr val="4D4D4D"/>
              </a:solidFill>
              <a:latin typeface="Arial" panose="020B0604020202020204" pitchFamily="34" charset="0"/>
            </a:endParaRPr>
          </a:p>
        </p:txBody>
      </p:sp>
      <p:pic>
        <p:nvPicPr>
          <p:cNvPr id="5" name="Picture 2" descr="P:\digital_HED\au_be_atrill_accounting_6\_DIP\bann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80975"/>
            <a:ext cx="12192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hape 46"/>
          <p:cNvSpPr txBox="1">
            <a:spLocks noGrp="1"/>
          </p:cNvSpPr>
          <p:nvPr>
            <p:ph type="title"/>
          </p:nvPr>
        </p:nvSpPr>
        <p:spPr>
          <a:xfrm>
            <a:off x="486507" y="387350"/>
            <a:ext cx="11164430" cy="900000"/>
          </a:xfrm>
          <a:prstGeom prst="rect">
            <a:avLst/>
          </a:prstGeom>
          <a:noFill/>
          <a:ln>
            <a:noFill/>
          </a:ln>
        </p:spPr>
        <p:txBody>
          <a:bodyPr lIns="91425" tIns="91425" rIns="91425" bIns="91425" anchor="ctr" anchorCtr="0"/>
          <a:lstStyle>
            <a:lvl1pPr algn="l" rtl="0">
              <a:spcBef>
                <a:spcPts val="960"/>
              </a:spcBef>
              <a:spcAft>
                <a:spcPts val="0"/>
              </a:spcAft>
              <a:defRPr sz="3000" b="0" i="0">
                <a:solidFill>
                  <a:srgbClr val="ED6B06"/>
                </a:solidFill>
                <a:latin typeface="Arial" panose="020B0604020202020204" pitchFamily="34" charset="0"/>
                <a:ea typeface="Verdana" panose="020B0604030504040204" pitchFamily="4" charset="0"/>
                <a:cs typeface="Arial" panose="020B0604020202020204" pitchFamily="34" charset="0"/>
              </a:defRPr>
            </a:lvl1pPr>
            <a:lvl2pPr algn="l" rtl="0">
              <a:spcBef>
                <a:spcPts val="960"/>
              </a:spcBef>
              <a:spcAft>
                <a:spcPts val="0"/>
              </a:spcAft>
              <a:defRPr/>
            </a:lvl2pPr>
            <a:lvl3pPr algn="l" rtl="0">
              <a:spcBef>
                <a:spcPts val="960"/>
              </a:spcBef>
              <a:spcAft>
                <a:spcPts val="0"/>
              </a:spcAft>
              <a:defRPr/>
            </a:lvl3pPr>
            <a:lvl4pPr algn="l" rtl="0">
              <a:spcBef>
                <a:spcPts val="960"/>
              </a:spcBef>
              <a:spcAft>
                <a:spcPts val="0"/>
              </a:spcAft>
              <a:defRPr/>
            </a:lvl4pPr>
            <a:lvl5pPr algn="l" rtl="0">
              <a:spcBef>
                <a:spcPts val="960"/>
              </a:spcBef>
              <a:spcAft>
                <a:spcPts val="0"/>
              </a:spcAft>
              <a:defRPr/>
            </a:lvl5pPr>
            <a:lvl6pPr marL="457200" algn="l" rtl="0">
              <a:spcBef>
                <a:spcPts val="960"/>
              </a:spcBef>
              <a:spcAft>
                <a:spcPts val="0"/>
              </a:spcAft>
              <a:defRPr/>
            </a:lvl6pPr>
            <a:lvl7pPr marL="914400" algn="l" rtl="0">
              <a:spcBef>
                <a:spcPts val="960"/>
              </a:spcBef>
              <a:spcAft>
                <a:spcPts val="0"/>
              </a:spcAft>
              <a:defRPr/>
            </a:lvl7pPr>
            <a:lvl8pPr marL="1371600" algn="l" rtl="0">
              <a:spcBef>
                <a:spcPts val="960"/>
              </a:spcBef>
              <a:spcAft>
                <a:spcPts val="0"/>
              </a:spcAft>
              <a:defRPr/>
            </a:lvl8pPr>
            <a:lvl9pPr marL="1828800" algn="l" rtl="0">
              <a:spcBef>
                <a:spcPts val="960"/>
              </a:spcBef>
              <a:spcAft>
                <a:spcPts val="0"/>
              </a:spcAft>
              <a:defRPr/>
            </a:lvl9pPr>
          </a:lstStyle>
          <a:p>
            <a:endParaRPr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showMasterSp="0">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6" y="1052736"/>
            <a:ext cx="10801351" cy="469056"/>
          </a:xfrm>
          <a:prstGeom prst="rect">
            <a:avLst/>
          </a:prstGeom>
        </p:spPr>
        <p:txBody>
          <a:bodyPr/>
          <a:lstStyle>
            <a:lvl1pPr>
              <a:defRPr sz="3200">
                <a:solidFill>
                  <a:schemeClr val="accent1"/>
                </a:solidFill>
              </a:defRPr>
            </a:lvl1pPr>
          </a:lstStyle>
          <a:p>
            <a:r>
              <a:rPr lang="en-US" dirty="0"/>
              <a:t>CLICK TO EDIT MASTER TITLE STYLE</a:t>
            </a:r>
            <a:endParaRPr lang="en-US" dirty="0"/>
          </a:p>
        </p:txBody>
      </p:sp>
      <p:sp>
        <p:nvSpPr>
          <p:cNvPr id="3" name="Content Placeholder 2"/>
          <p:cNvSpPr>
            <a:spLocks noGrp="1"/>
          </p:cNvSpPr>
          <p:nvPr>
            <p:ph idx="1"/>
          </p:nvPr>
        </p:nvSpPr>
        <p:spPr>
          <a:xfrm>
            <a:off x="695327" y="1700214"/>
            <a:ext cx="10801349" cy="4608515"/>
          </a:xfrm>
          <a:prstGeom prst="rect">
            <a:avLst/>
          </a:prstGeom>
        </p:spPr>
        <p:txBody>
          <a:bodyPr/>
          <a:lstStyle>
            <a:lvl1pPr marL="342900" indent="-342900">
              <a:buFont typeface="Arial" panose="020B0604020202020204" pitchFamily="34" charset="0"/>
              <a:buChar char="•"/>
              <a:defRPr sz="2400"/>
            </a:lvl1pPr>
            <a:lvl2pPr marL="343535" indent="-342900">
              <a:buFont typeface="Arial" panose="020B0604020202020204" pitchFamily="34" charset="0"/>
              <a:buChar char="•"/>
              <a:defRPr sz="2400"/>
            </a:lvl2pPr>
            <a:lvl3pPr marL="478155" indent="-342900">
              <a:buClr>
                <a:schemeClr val="tx1"/>
              </a:buClr>
              <a:buFont typeface="Arial" panose="020B0604020202020204" pitchFamily="34" charset="0"/>
              <a:buChar char="•"/>
              <a:defRPr sz="2000"/>
            </a:lvl3pPr>
            <a:lvl4pPr marL="613410" indent="-342900">
              <a:buFont typeface="Arial" panose="020B0604020202020204" pitchFamily="34" charset="0"/>
              <a:buChar char="•"/>
              <a:defRPr sz="1800"/>
            </a:lvl4pPr>
            <a:lvl5pPr marL="0" indent="0">
              <a:buFont typeface="Arial" panose="020B0604020202020204" pitchFamily="34" charset="0"/>
              <a:buNone/>
              <a:defRPr/>
            </a:lvl5pPr>
          </a:lstStyle>
          <a:p>
            <a:pPr lvl="0"/>
            <a:r>
              <a:rPr lang="en-US" dirty="0"/>
              <a:t>Click to edit Master text styles</a:t>
            </a:r>
            <a:endParaRPr lang="en-US" dirty="0"/>
          </a:p>
          <a:p>
            <a:pPr lvl="2"/>
            <a:r>
              <a:rPr lang="en-US" dirty="0"/>
              <a:t>Second level</a:t>
            </a:r>
            <a:endParaRPr lang="en-US" dirty="0"/>
          </a:p>
          <a:p>
            <a:pPr lvl="3"/>
            <a:r>
              <a:rPr lang="en-US" dirty="0"/>
              <a:t>Third level</a:t>
            </a:r>
            <a:endParaRPr lang="en-US" dirty="0"/>
          </a:p>
        </p:txBody>
      </p:sp>
      <p:sp>
        <p:nvSpPr>
          <p:cNvPr id="5" name="Footer Placeholder 4"/>
          <p:cNvSpPr>
            <a:spLocks noGrp="1"/>
          </p:cNvSpPr>
          <p:nvPr>
            <p:ph type="ftr" sz="quarter" idx="3"/>
          </p:nvPr>
        </p:nvSpPr>
        <p:spPr>
          <a:xfrm>
            <a:off x="695327" y="6494790"/>
            <a:ext cx="1800274" cy="240219"/>
          </a:xfrm>
          <a:prstGeom prst="rect">
            <a:avLst/>
          </a:prstGeom>
        </p:spPr>
        <p:txBody>
          <a:bodyPr vert="horz" lIns="0" tIns="0" rIns="0" bIns="0" rtlCol="0" anchor="ctr"/>
          <a:lstStyle>
            <a:lvl1pPr algn="l">
              <a:defRPr sz="800" b="0">
                <a:solidFill>
                  <a:schemeClr val="tx1"/>
                </a:solidFill>
              </a:defRPr>
            </a:lvl1pPr>
          </a:lstStyle>
          <a:p>
            <a:r>
              <a:rPr lang="en-AU"/>
              <a:t>FINM7409</a:t>
            </a:r>
            <a:endParaRPr lang="en-AU" dirty="0"/>
          </a:p>
        </p:txBody>
      </p:sp>
      <p:sp>
        <p:nvSpPr>
          <p:cNvPr id="7" name="Slide Number Placeholder 5"/>
          <p:cNvSpPr txBox="1"/>
          <p:nvPr userDrawn="1"/>
        </p:nvSpPr>
        <p:spPr>
          <a:xfrm>
            <a:off x="11208568" y="6494790"/>
            <a:ext cx="288032" cy="240219"/>
          </a:xfrm>
          <a:prstGeom prst="rect">
            <a:avLst/>
          </a:prstGeom>
        </p:spPr>
        <p:txBody>
          <a:bodyPr vert="horz" lIns="0" tIns="0" rIns="0" bIns="0" rtlCol="0" anchor="ct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17DE0E-AFB1-41FD-BC35-27DB61CA125F}" type="slidenum">
              <a:rPr lang="en-AU" smtClean="0"/>
            </a:fld>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showMasterSp="0">
  <p:cSld name="Quiz">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6" y="1052736"/>
            <a:ext cx="10801351" cy="469056"/>
          </a:xfrm>
          <a:prstGeom prst="rect">
            <a:avLst/>
          </a:prstGeom>
        </p:spPr>
        <p:txBody>
          <a:bodyPr/>
          <a:lstStyle>
            <a:lvl1pPr>
              <a:defRPr sz="3200">
                <a:solidFill>
                  <a:schemeClr val="accent1"/>
                </a:solidFill>
              </a:defRPr>
            </a:lvl1pPr>
          </a:lstStyle>
          <a:p>
            <a:r>
              <a:rPr lang="en-US" dirty="0"/>
              <a:t>CLICK TO EDIT MASTER TITLE STYLE</a:t>
            </a:r>
            <a:endParaRPr lang="en-US" dirty="0"/>
          </a:p>
        </p:txBody>
      </p:sp>
      <p:sp>
        <p:nvSpPr>
          <p:cNvPr id="3" name="Content Placeholder 2"/>
          <p:cNvSpPr>
            <a:spLocks noGrp="1"/>
          </p:cNvSpPr>
          <p:nvPr>
            <p:ph idx="1"/>
          </p:nvPr>
        </p:nvSpPr>
        <p:spPr>
          <a:xfrm>
            <a:off x="695327" y="1700214"/>
            <a:ext cx="10801349" cy="4608515"/>
          </a:xfrm>
          <a:prstGeom prst="rect">
            <a:avLst/>
          </a:prstGeom>
        </p:spPr>
        <p:txBody>
          <a:bodyPr/>
          <a:lstStyle>
            <a:lvl1pPr marL="0" indent="0">
              <a:buFont typeface="Arial" panose="020B0604020202020204" pitchFamily="34" charset="0"/>
              <a:buNone/>
              <a:defRPr sz="2400"/>
            </a:lvl1pPr>
            <a:lvl2pPr marL="343535" indent="-342900">
              <a:buFont typeface="Arial" panose="020B0604020202020204" pitchFamily="34" charset="0"/>
              <a:buChar char="•"/>
              <a:defRPr sz="2400"/>
            </a:lvl2pPr>
            <a:lvl3pPr marL="592455" indent="-457200">
              <a:buClr>
                <a:schemeClr val="tx1"/>
              </a:buClr>
              <a:buFont typeface="+mj-lt"/>
              <a:buAutoNum type="alphaUcPeriod"/>
              <a:defRPr sz="2000"/>
            </a:lvl3pPr>
            <a:lvl4pPr marL="613410" indent="-342900">
              <a:buFont typeface="Arial" panose="020B0604020202020204" pitchFamily="34" charset="0"/>
              <a:buChar char="•"/>
              <a:defRPr sz="1800"/>
            </a:lvl4pPr>
            <a:lvl5pPr marL="0" indent="0">
              <a:buFont typeface="Arial" panose="020B0604020202020204" pitchFamily="34" charset="0"/>
              <a:buNone/>
              <a:defRPr/>
            </a:lvl5pPr>
          </a:lstStyle>
          <a:p>
            <a:pPr lvl="0"/>
            <a:r>
              <a:rPr lang="en-US" dirty="0"/>
              <a:t>Click to edit Master text styles</a:t>
            </a:r>
            <a:endParaRPr lang="en-US" dirty="0"/>
          </a:p>
          <a:p>
            <a:pPr lvl="0"/>
            <a:endParaRPr lang="en-US" dirty="0"/>
          </a:p>
          <a:p>
            <a:pPr lvl="2"/>
            <a:r>
              <a:rPr lang="en-US" dirty="0"/>
              <a:t>Second level</a:t>
            </a:r>
            <a:endParaRPr lang="en-US" dirty="0"/>
          </a:p>
          <a:p>
            <a:pPr lvl="2"/>
            <a:r>
              <a:rPr lang="en-US" dirty="0"/>
              <a:t>Third level</a:t>
            </a:r>
            <a:endParaRPr lang="en-US" dirty="0"/>
          </a:p>
          <a:p>
            <a:pPr lvl="2"/>
            <a:endParaRPr lang="en-US" dirty="0"/>
          </a:p>
        </p:txBody>
      </p:sp>
      <p:sp>
        <p:nvSpPr>
          <p:cNvPr id="5" name="Footer Placeholder 4"/>
          <p:cNvSpPr>
            <a:spLocks noGrp="1"/>
          </p:cNvSpPr>
          <p:nvPr>
            <p:ph type="ftr" sz="quarter" idx="3"/>
          </p:nvPr>
        </p:nvSpPr>
        <p:spPr>
          <a:xfrm>
            <a:off x="695326" y="6494790"/>
            <a:ext cx="3360109" cy="240219"/>
          </a:xfrm>
          <a:prstGeom prst="rect">
            <a:avLst/>
          </a:prstGeom>
        </p:spPr>
        <p:txBody>
          <a:bodyPr vert="horz" lIns="0" tIns="0" rIns="0" bIns="0" rtlCol="0" anchor="ctr"/>
          <a:lstStyle>
            <a:lvl1pPr algn="l">
              <a:defRPr sz="800" b="0">
                <a:solidFill>
                  <a:schemeClr val="tx1"/>
                </a:solidFill>
              </a:defRPr>
            </a:lvl1pPr>
          </a:lstStyle>
          <a:p>
            <a:r>
              <a:rPr lang="en-AU"/>
              <a:t>FINM7409</a:t>
            </a:r>
            <a:endParaRPr lang="en-AU" dirty="0"/>
          </a:p>
        </p:txBody>
      </p:sp>
      <p:sp>
        <p:nvSpPr>
          <p:cNvPr id="7" name="Slide Number Placeholder 5"/>
          <p:cNvSpPr txBox="1"/>
          <p:nvPr userDrawn="1"/>
        </p:nvSpPr>
        <p:spPr>
          <a:xfrm>
            <a:off x="11208568" y="6494790"/>
            <a:ext cx="288032" cy="240219"/>
          </a:xfrm>
          <a:prstGeom prst="rect">
            <a:avLst/>
          </a:prstGeom>
        </p:spPr>
        <p:txBody>
          <a:bodyPr vert="horz" lIns="0" tIns="0" rIns="0" bIns="0" rtlCol="0" anchor="ct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17DE0E-AFB1-41FD-BC35-27DB61CA125F}" type="slidenum">
              <a:rPr lang="en-AU" smtClean="0"/>
            </a:fld>
            <a:endParaRPr lang="en-AU" dirty="0"/>
          </a:p>
        </p:txBody>
      </p:sp>
      <p:sp>
        <p:nvSpPr>
          <p:cNvPr id="8" name="Date Placeholder 2"/>
          <p:cNvSpPr>
            <a:spLocks noGrp="1"/>
          </p:cNvSpPr>
          <p:nvPr>
            <p:ph type="dt" sz="half" idx="2"/>
          </p:nvPr>
        </p:nvSpPr>
        <p:spPr>
          <a:xfrm>
            <a:off x="4415945" y="6494790"/>
            <a:ext cx="3360109" cy="264600"/>
          </a:xfrm>
          <a:prstGeom prst="rect">
            <a:avLst/>
          </a:prstGeom>
        </p:spPr>
        <p:txBody>
          <a:bodyPr vert="horz" lIns="0" tIns="0" rIns="0" bIns="0" rtlCol="0" anchor="t"/>
          <a:lstStyle>
            <a:lvl1pPr algn="l">
              <a:lnSpc>
                <a:spcPct val="80000"/>
              </a:lnSpc>
              <a:defRPr sz="1000">
                <a:solidFill>
                  <a:schemeClr val="bg1"/>
                </a:solidFill>
              </a:defRPr>
            </a:lvl1pPr>
          </a:lstStyle>
          <a:p>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p:cSld name="1_Two Content">
    <p:spTree>
      <p:nvGrpSpPr>
        <p:cNvPr id="1" name=""/>
        <p:cNvGrpSpPr/>
        <p:nvPr/>
      </p:nvGrpSpPr>
      <p:grpSpPr>
        <a:xfrm>
          <a:off x="0" y="0"/>
          <a:ext cx="0" cy="0"/>
          <a:chOff x="0" y="0"/>
          <a:chExt cx="0" cy="0"/>
        </a:xfrm>
      </p:grpSpPr>
      <p:sp>
        <p:nvSpPr>
          <p:cNvPr id="2" name="Footer Placeholder 4"/>
          <p:cNvSpPr>
            <a:spLocks noGrp="1"/>
          </p:cNvSpPr>
          <p:nvPr>
            <p:ph type="ftr" sz="quarter" idx="3"/>
          </p:nvPr>
        </p:nvSpPr>
        <p:spPr>
          <a:xfrm>
            <a:off x="695326" y="6494790"/>
            <a:ext cx="3360109" cy="240219"/>
          </a:xfrm>
          <a:prstGeom prst="rect">
            <a:avLst/>
          </a:prstGeom>
        </p:spPr>
        <p:txBody>
          <a:bodyPr vert="horz" lIns="0" tIns="0" rIns="0" bIns="0" rtlCol="0" anchor="ctr"/>
          <a:lstStyle>
            <a:lvl1pPr algn="l">
              <a:defRPr sz="800" b="0">
                <a:solidFill>
                  <a:schemeClr val="tx1"/>
                </a:solidFill>
              </a:defRPr>
            </a:lvl1pPr>
          </a:lstStyle>
          <a:p>
            <a:r>
              <a:rPr lang="en-AU"/>
              <a:t>FINM7409</a:t>
            </a:r>
            <a:endParaRPr lang="en-AU" dirty="0"/>
          </a:p>
        </p:txBody>
      </p:sp>
      <p:sp>
        <p:nvSpPr>
          <p:cNvPr id="3" name="Slide Number Placeholder 5"/>
          <p:cNvSpPr>
            <a:spLocks noGrp="1"/>
          </p:cNvSpPr>
          <p:nvPr>
            <p:ph type="sldNum" sz="quarter" idx="4"/>
          </p:nvPr>
        </p:nvSpPr>
        <p:spPr>
          <a:xfrm>
            <a:off x="11208568" y="6494790"/>
            <a:ext cx="288032" cy="240219"/>
          </a:xfrm>
          <a:prstGeom prst="rect">
            <a:avLst/>
          </a:prstGeom>
        </p:spPr>
        <p:txBody>
          <a:bodyPr vert="horz" lIns="0" tIns="0" rIns="0" bIns="0" rtlCol="0" anchor="ctr"/>
          <a:lstStyle>
            <a:lvl1pPr algn="r">
              <a:defRPr sz="800">
                <a:solidFill>
                  <a:schemeClr val="tx1"/>
                </a:solidFill>
              </a:defRPr>
            </a:lvl1pPr>
          </a:lstStyle>
          <a:p>
            <a:fld id="{E917DE0E-AFB1-41FD-BC35-27DB61CA125F}" type="slidenum">
              <a:rPr lang="en-AU" smtClean="0"/>
            </a:fld>
            <a:endParaRPr lang="en-AU" dirty="0"/>
          </a:p>
        </p:txBody>
      </p:sp>
      <p:sp>
        <p:nvSpPr>
          <p:cNvPr id="4" name="Date Placeholder 2"/>
          <p:cNvSpPr>
            <a:spLocks noGrp="1"/>
          </p:cNvSpPr>
          <p:nvPr>
            <p:ph type="dt" sz="half" idx="2"/>
          </p:nvPr>
        </p:nvSpPr>
        <p:spPr>
          <a:xfrm>
            <a:off x="4415945" y="6494790"/>
            <a:ext cx="3360109" cy="264600"/>
          </a:xfrm>
          <a:prstGeom prst="rect">
            <a:avLst/>
          </a:prstGeom>
        </p:spPr>
        <p:txBody>
          <a:bodyPr vert="horz" lIns="0" tIns="0" rIns="0" bIns="0" rtlCol="0" anchor="t"/>
          <a:lstStyle>
            <a:lvl1pPr algn="l">
              <a:lnSpc>
                <a:spcPct val="80000"/>
              </a:lnSpc>
              <a:defRPr sz="1000">
                <a:solidFill>
                  <a:schemeClr val="bg1"/>
                </a:solidFill>
              </a:defRPr>
            </a:lvl1pPr>
          </a:lstStyle>
          <a:p>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Title 2">
    <p:spTree>
      <p:nvGrpSpPr>
        <p:cNvPr id="1" name=""/>
        <p:cNvGrpSpPr/>
        <p:nvPr/>
      </p:nvGrpSpPr>
      <p:grpSpPr>
        <a:xfrm>
          <a:off x="0" y="0"/>
          <a:ext cx="0" cy="0"/>
          <a:chOff x="0" y="0"/>
          <a:chExt cx="0" cy="0"/>
        </a:xfrm>
      </p:grpSpPr>
      <p:sp>
        <p:nvSpPr>
          <p:cNvPr id="5" name="Rectangle 4"/>
          <p:cNvSpPr/>
          <p:nvPr userDrawn="1"/>
        </p:nvSpPr>
        <p:spPr bwMode="invGray">
          <a:xfrm>
            <a:off x="0" y="0"/>
            <a:ext cx="12192000" cy="6858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AU" sz="1800"/>
          </a:p>
        </p:txBody>
      </p:sp>
      <p:sp>
        <p:nvSpPr>
          <p:cNvPr id="2" name="Title 1"/>
          <p:cNvSpPr>
            <a:spLocks noGrp="1"/>
          </p:cNvSpPr>
          <p:nvPr>
            <p:ph type="title" hasCustomPrompt="1"/>
          </p:nvPr>
        </p:nvSpPr>
        <p:spPr bwMode="white">
          <a:xfrm>
            <a:off x="695325" y="1143405"/>
            <a:ext cx="10738247" cy="1296144"/>
          </a:xfrm>
        </p:spPr>
        <p:txBody>
          <a:bodyPr anchor="b">
            <a:noAutofit/>
          </a:bodyPr>
          <a:lstStyle>
            <a:lvl1pPr>
              <a:lnSpc>
                <a:spcPts val="5040"/>
              </a:lnSpc>
              <a:defRPr sz="4200">
                <a:solidFill>
                  <a:schemeClr val="bg1"/>
                </a:solidFill>
              </a:defRPr>
            </a:lvl1pPr>
          </a:lstStyle>
          <a:p>
            <a:r>
              <a:rPr lang="en-US" dirty="0"/>
              <a:t>[Title]</a:t>
            </a:r>
            <a:endParaRPr lang="en-AU" dirty="0"/>
          </a:p>
        </p:txBody>
      </p:sp>
      <p:sp>
        <p:nvSpPr>
          <p:cNvPr id="7" name="Text Placeholder 6"/>
          <p:cNvSpPr>
            <a:spLocks noGrp="1"/>
          </p:cNvSpPr>
          <p:nvPr>
            <p:ph type="body" sz="quarter" idx="10" hasCustomPrompt="1"/>
          </p:nvPr>
        </p:nvSpPr>
        <p:spPr bwMode="white">
          <a:xfrm>
            <a:off x="695298" y="2553954"/>
            <a:ext cx="10747200" cy="2675249"/>
          </a:xfrm>
          <a:prstGeom prst="rect">
            <a:avLst/>
          </a:prstGeom>
        </p:spPr>
        <p:txBody>
          <a:bodyPr>
            <a:normAutofit/>
          </a:bodyPr>
          <a:lstStyle>
            <a:lvl1pPr marL="0" indent="0">
              <a:lnSpc>
                <a:spcPts val="3240"/>
              </a:lnSpc>
              <a:buNone/>
              <a:defRPr sz="2700">
                <a:solidFill>
                  <a:schemeClr val="bg1"/>
                </a:solidFill>
              </a:defRPr>
            </a:lvl1pPr>
          </a:lstStyle>
          <a:p>
            <a:pPr lvl="0"/>
            <a:r>
              <a:rPr lang="en-US" dirty="0"/>
              <a:t>[Subtitle]</a:t>
            </a:r>
            <a:endParaRPr lang="en-US" dirty="0"/>
          </a:p>
        </p:txBody>
      </p:sp>
      <p:sp>
        <p:nvSpPr>
          <p:cNvPr id="18" name="Right Triangle 3"/>
          <p:cNvSpPr/>
          <p:nvPr userDrawn="1"/>
        </p:nvSpPr>
        <p:spPr bwMode="white">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1" fmla="*/ 0 w 2555875"/>
              <a:gd name="connsiteY0-2" fmla="*/ 2781300 h 2781300"/>
              <a:gd name="connsiteX1-3" fmla="*/ 0 w 2555875"/>
              <a:gd name="connsiteY1-4" fmla="*/ 0 h 2781300"/>
              <a:gd name="connsiteX2-5" fmla="*/ 2555875 w 2555875"/>
              <a:gd name="connsiteY2-6" fmla="*/ 2781300 h 2781300"/>
              <a:gd name="connsiteX3-7" fmla="*/ 0 w 2555875"/>
              <a:gd name="connsiteY3-8" fmla="*/ 2781300 h 2781300"/>
              <a:gd name="connsiteX0-9" fmla="*/ 0 w 2555875"/>
              <a:gd name="connsiteY0-10" fmla="*/ 2781300 h 2781300"/>
              <a:gd name="connsiteX1-11" fmla="*/ 0 w 2555875"/>
              <a:gd name="connsiteY1-12" fmla="*/ 0 h 2781300"/>
              <a:gd name="connsiteX2-13" fmla="*/ 2555875 w 2555875"/>
              <a:gd name="connsiteY2-14" fmla="*/ 2781300 h 2781300"/>
              <a:gd name="connsiteX3-15" fmla="*/ 0 w 2555875"/>
              <a:gd name="connsiteY3-16" fmla="*/ 2781300 h 2781300"/>
              <a:gd name="connsiteX0-17" fmla="*/ 0 w 2555875"/>
              <a:gd name="connsiteY0-18" fmla="*/ 2781300 h 2781300"/>
              <a:gd name="connsiteX1-19" fmla="*/ 0 w 2555875"/>
              <a:gd name="connsiteY1-20" fmla="*/ 0 h 2781300"/>
              <a:gd name="connsiteX2-21" fmla="*/ 2555875 w 2555875"/>
              <a:gd name="connsiteY2-22" fmla="*/ 2781300 h 2781300"/>
              <a:gd name="connsiteX3-23" fmla="*/ 0 w 2555875"/>
              <a:gd name="connsiteY3-24" fmla="*/ 2781300 h 2781300"/>
              <a:gd name="connsiteX0-25" fmla="*/ 0 w 2555875"/>
              <a:gd name="connsiteY0-26" fmla="*/ 2781300 h 2781300"/>
              <a:gd name="connsiteX1-27" fmla="*/ 0 w 2555875"/>
              <a:gd name="connsiteY1-28" fmla="*/ 0 h 2781300"/>
              <a:gd name="connsiteX2-29" fmla="*/ 2555875 w 2555875"/>
              <a:gd name="connsiteY2-30" fmla="*/ 2781300 h 2781300"/>
              <a:gd name="connsiteX3-31" fmla="*/ 0 w 2555875"/>
              <a:gd name="connsiteY3-32" fmla="*/ 2781300 h 2781300"/>
              <a:gd name="connsiteX0-33" fmla="*/ 0 w 2555875"/>
              <a:gd name="connsiteY0-34" fmla="*/ 2781300 h 2781300"/>
              <a:gd name="connsiteX1-35" fmla="*/ 0 w 2555875"/>
              <a:gd name="connsiteY1-36" fmla="*/ 0 h 2781300"/>
              <a:gd name="connsiteX2-37" fmla="*/ 2555875 w 2555875"/>
              <a:gd name="connsiteY2-38" fmla="*/ 2781300 h 2781300"/>
              <a:gd name="connsiteX3-39" fmla="*/ 0 w 2555875"/>
              <a:gd name="connsiteY3-40" fmla="*/ 2781300 h 2781300"/>
              <a:gd name="connsiteX0-41" fmla="*/ 0 w 2555875"/>
              <a:gd name="connsiteY0-42" fmla="*/ 2781300 h 2781300"/>
              <a:gd name="connsiteX1-43" fmla="*/ 0 w 2555875"/>
              <a:gd name="connsiteY1-44" fmla="*/ 0 h 2781300"/>
              <a:gd name="connsiteX2-45" fmla="*/ 2555875 w 2555875"/>
              <a:gd name="connsiteY2-46" fmla="*/ 2781300 h 2781300"/>
              <a:gd name="connsiteX3-47" fmla="*/ 0 w 2555875"/>
              <a:gd name="connsiteY3-48" fmla="*/ 2781300 h 2781300"/>
              <a:gd name="connsiteX0-49" fmla="*/ 0 w 2555875"/>
              <a:gd name="connsiteY0-50" fmla="*/ 2781300 h 2781300"/>
              <a:gd name="connsiteX1-51" fmla="*/ 0 w 2555875"/>
              <a:gd name="connsiteY1-52" fmla="*/ 0 h 2781300"/>
              <a:gd name="connsiteX2-53" fmla="*/ 2555875 w 2555875"/>
              <a:gd name="connsiteY2-54" fmla="*/ 2781300 h 2781300"/>
              <a:gd name="connsiteX3-55" fmla="*/ 0 w 2555875"/>
              <a:gd name="connsiteY3-56" fmla="*/ 2781300 h 2781300"/>
              <a:gd name="connsiteX0-57" fmla="*/ 0 w 2555875"/>
              <a:gd name="connsiteY0-58" fmla="*/ 2781300 h 2781300"/>
              <a:gd name="connsiteX1-59" fmla="*/ 0 w 2555875"/>
              <a:gd name="connsiteY1-60" fmla="*/ 0 h 2781300"/>
              <a:gd name="connsiteX2-61" fmla="*/ 2555875 w 2555875"/>
              <a:gd name="connsiteY2-62" fmla="*/ 2781300 h 2781300"/>
              <a:gd name="connsiteX3-63" fmla="*/ 0 w 2555875"/>
              <a:gd name="connsiteY3-64" fmla="*/ 2781300 h 2781300"/>
              <a:gd name="connsiteX0-65" fmla="*/ 0 w 2555875"/>
              <a:gd name="connsiteY0-66" fmla="*/ 2781300 h 2781300"/>
              <a:gd name="connsiteX1-67" fmla="*/ 0 w 2555875"/>
              <a:gd name="connsiteY1-68" fmla="*/ 0 h 2781300"/>
              <a:gd name="connsiteX2-69" fmla="*/ 2555875 w 2555875"/>
              <a:gd name="connsiteY2-70" fmla="*/ 2781300 h 2781300"/>
              <a:gd name="connsiteX3-71" fmla="*/ 0 w 2555875"/>
              <a:gd name="connsiteY3-72" fmla="*/ 2781300 h 2781300"/>
              <a:gd name="connsiteX0-73" fmla="*/ 0 w 2555875"/>
              <a:gd name="connsiteY0-74" fmla="*/ 2781300 h 2781300"/>
              <a:gd name="connsiteX1-75" fmla="*/ 0 w 2555875"/>
              <a:gd name="connsiteY1-76" fmla="*/ 0 h 2781300"/>
              <a:gd name="connsiteX2-77" fmla="*/ 2555875 w 2555875"/>
              <a:gd name="connsiteY2-78" fmla="*/ 2781300 h 2781300"/>
              <a:gd name="connsiteX3-79" fmla="*/ 0 w 2555875"/>
              <a:gd name="connsiteY3-80" fmla="*/ 2781300 h 2781300"/>
            </a:gdLst>
            <a:ahLst/>
            <a:cxnLst>
              <a:cxn ang="0">
                <a:pos x="connsiteX0-1" y="connsiteY0-2"/>
              </a:cxn>
              <a:cxn ang="0">
                <a:pos x="connsiteX1-3" y="connsiteY1-4"/>
              </a:cxn>
              <a:cxn ang="0">
                <a:pos x="connsiteX2-5" y="connsiteY2-6"/>
              </a:cxn>
              <a:cxn ang="0">
                <a:pos x="connsiteX3-7" y="connsiteY3-8"/>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Graphic 1"/>
          <p:cNvSpPr/>
          <p:nvPr userDrawn="1"/>
        </p:nvSpPr>
        <p:spPr bwMode="white">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a:p>
        </p:txBody>
      </p:sp>
      <p:pic>
        <p:nvPicPr>
          <p:cNvPr id="11" name="Picture 10"/>
          <p:cNvPicPr>
            <a:picLocks noChangeAspect="1"/>
          </p:cNvPicPr>
          <p:nvPr userDrawn="1"/>
        </p:nvPicPr>
        <p:blipFill>
          <a:blip r:embed="rId2"/>
          <a:stretch>
            <a:fillRect/>
          </a:stretch>
        </p:blipFill>
        <p:spPr>
          <a:xfrm>
            <a:off x="695325" y="207631"/>
            <a:ext cx="3204000" cy="4724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showMasterSp="0">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a:t>FINM7409</a:t>
            </a:r>
            <a:endParaRPr lang="en-US"/>
          </a:p>
        </p:txBody>
      </p:sp>
      <p:sp>
        <p:nvSpPr>
          <p:cNvPr id="5" name="Rectangle 6"/>
          <p:cNvSpPr>
            <a:spLocks noGrp="1" noChangeArrowheads="1"/>
          </p:cNvSpPr>
          <p:nvPr>
            <p:ph type="sldNum" sz="quarter" idx="12"/>
          </p:nvPr>
        </p:nvSpPr>
        <p:spPr/>
        <p:txBody>
          <a:bodyPr/>
          <a:lstStyle>
            <a:lvl1pPr>
              <a:defRPr/>
            </a:lvl1pPr>
          </a:lstStyle>
          <a:p>
            <a:fld id="{97C3311C-8D0C-1646-AB84-ACE8ED2E3E10}" type="slidenum">
              <a:rPr lang="en-US" altLang="en-US"/>
            </a:fld>
            <a:endParaRPr lang="en-US" alt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showMasterSp="0">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endParaRPr lang="en-AU"/>
          </a:p>
        </p:txBody>
      </p:sp>
      <p:sp>
        <p:nvSpPr>
          <p:cNvPr id="3" name="Text Placeholder 2"/>
          <p:cNvSpPr>
            <a:spLocks noGrp="1"/>
          </p:cNvSpPr>
          <p:nvPr>
            <p:ph type="body" sz="half" idx="1"/>
          </p:nvPr>
        </p:nvSpPr>
        <p:spPr>
          <a:xfrm>
            <a:off x="609600" y="1600200"/>
            <a:ext cx="5384800" cy="477361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
        <p:nvSpPr>
          <p:cNvPr id="4" name="Content Placeholder 3"/>
          <p:cNvSpPr>
            <a:spLocks noGrp="1"/>
          </p:cNvSpPr>
          <p:nvPr>
            <p:ph sz="half" idx="2"/>
          </p:nvPr>
        </p:nvSpPr>
        <p:spPr>
          <a:xfrm>
            <a:off x="6197600" y="1600200"/>
            <a:ext cx="5384800" cy="477361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AU"/>
          </a:p>
        </p:txBody>
      </p:sp>
      <p:sp>
        <p:nvSpPr>
          <p:cNvPr id="5" name="Rectangle 6"/>
          <p:cNvSpPr>
            <a:spLocks noGrp="1" noChangeArrowheads="1"/>
          </p:cNvSpPr>
          <p:nvPr>
            <p:ph type="sldNum" sz="quarter" idx="10"/>
          </p:nvPr>
        </p:nvSpPr>
        <p:spPr/>
        <p:txBody>
          <a:bodyPr/>
          <a:lstStyle>
            <a:lvl1pPr>
              <a:defRPr/>
            </a:lvl1pPr>
          </a:lstStyle>
          <a:p>
            <a:fld id="{A810BB39-6A75-3C4D-B987-73181D766F83}" type="slidenum">
              <a:rPr lang="en-US" altLang="en-US"/>
            </a:fld>
            <a:endParaRPr lang="en-US" alt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bl" showMasterSp="0">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endParaRPr lang="en-AU"/>
          </a:p>
        </p:txBody>
      </p:sp>
      <p:sp>
        <p:nvSpPr>
          <p:cNvPr id="3" name="Table Placeholder 2"/>
          <p:cNvSpPr>
            <a:spLocks noGrp="1"/>
          </p:cNvSpPr>
          <p:nvPr>
            <p:ph type="tbl" idx="1"/>
          </p:nvPr>
        </p:nvSpPr>
        <p:spPr>
          <a:xfrm>
            <a:off x="609600" y="1600200"/>
            <a:ext cx="10972800" cy="4773613"/>
          </a:xfrm>
        </p:spPr>
        <p:txBody>
          <a:bodyPr/>
          <a:lstStyle/>
          <a:p>
            <a:pPr lvl="0"/>
            <a:endParaRPr lang="en-AU" noProof="0"/>
          </a:p>
        </p:txBody>
      </p:sp>
      <p:sp>
        <p:nvSpPr>
          <p:cNvPr id="4" name="Rectangle 6"/>
          <p:cNvSpPr>
            <a:spLocks noGrp="1" noChangeArrowheads="1"/>
          </p:cNvSpPr>
          <p:nvPr>
            <p:ph type="sldNum" sz="quarter" idx="10"/>
          </p:nvPr>
        </p:nvSpPr>
        <p:spPr/>
        <p:txBody>
          <a:bodyPr/>
          <a:lstStyle>
            <a:lvl1pPr>
              <a:defRPr/>
            </a:lvl1pPr>
          </a:lstStyle>
          <a:p>
            <a:fld id="{38A8F2CB-D90B-D646-9E28-834CA4E18D92}" type="slidenum">
              <a:rPr lang="en-US" altLang="en-US"/>
            </a:fld>
            <a:endParaRPr lang="en-US"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Blank slide">
    <p:spTree>
      <p:nvGrpSpPr>
        <p:cNvPr id="1" name=""/>
        <p:cNvGrpSpPr/>
        <p:nvPr/>
      </p:nvGrpSpPr>
      <p:grpSpPr>
        <a:xfrm>
          <a:off x="0" y="0"/>
          <a:ext cx="0" cy="0"/>
          <a:chOff x="0" y="0"/>
          <a:chExt cx="0" cy="0"/>
        </a:xfrm>
      </p:grpSpPr>
      <p:pic>
        <p:nvPicPr>
          <p:cNvPr id="2" name="Picture 2" descr="P:\digital_HED\au_be_atrill_accounting_6\_DIP\bann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538" y="-165100"/>
            <a:ext cx="12192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511908" y="6381750"/>
            <a:ext cx="11168185" cy="230188"/>
          </a:xfrm>
          <a:prstGeom prst="rect">
            <a:avLst/>
          </a:prstGeom>
          <a:noFill/>
          <a:ln>
            <a:noFill/>
          </a:ln>
        </p:spPr>
        <p:txBody>
          <a:bodyPr>
            <a:spAutoFit/>
          </a:bodyPr>
          <a:lstStyle>
            <a:lvl1pPr>
              <a:defRPr sz="2400">
                <a:solidFill>
                  <a:schemeClr val="bg2"/>
                </a:solidFill>
                <a:latin typeface="Verdana" panose="020B0604030504040204" pitchFamily="4" charset="0"/>
                <a:cs typeface="Arial" panose="020B0604020202020204" pitchFamily="34" charset="0"/>
                <a:sym typeface="Arial" panose="020B0604020202020204" pitchFamily="34" charset="0"/>
              </a:defRPr>
            </a:lvl1pPr>
            <a:lvl2pPr marL="742950" indent="-285750">
              <a:defRPr sz="2400">
                <a:solidFill>
                  <a:schemeClr val="bg2"/>
                </a:solidFill>
                <a:latin typeface="Verdana" panose="020B0604030504040204" pitchFamily="4" charset="0"/>
                <a:cs typeface="Arial" panose="020B0604020202020204" pitchFamily="34" charset="0"/>
                <a:sym typeface="Arial" panose="020B0604020202020204" pitchFamily="34" charset="0"/>
              </a:defRPr>
            </a:lvl2pPr>
            <a:lvl3pPr marL="1143000" indent="-228600">
              <a:defRPr sz="2400">
                <a:solidFill>
                  <a:schemeClr val="bg2"/>
                </a:solidFill>
                <a:latin typeface="Verdana" panose="020B0604030504040204" pitchFamily="4" charset="0"/>
                <a:cs typeface="Arial" panose="020B0604020202020204" pitchFamily="34" charset="0"/>
                <a:sym typeface="Arial" panose="020B0604020202020204" pitchFamily="34" charset="0"/>
              </a:defRPr>
            </a:lvl3pPr>
            <a:lvl4pPr marL="1600200" indent="-228600">
              <a:defRPr sz="2400">
                <a:solidFill>
                  <a:schemeClr val="bg2"/>
                </a:solidFill>
                <a:latin typeface="Verdana" panose="020B0604030504040204" pitchFamily="4" charset="0"/>
                <a:cs typeface="Arial" panose="020B0604020202020204" pitchFamily="34" charset="0"/>
                <a:sym typeface="Arial" panose="020B0604020202020204" pitchFamily="34" charset="0"/>
              </a:defRPr>
            </a:lvl4pPr>
            <a:lvl5pPr marL="2057400" indent="-228600">
              <a:defRPr sz="2400">
                <a:solidFill>
                  <a:schemeClr val="bg2"/>
                </a:solidFill>
                <a:latin typeface="Verdana" panose="020B0604030504040204" pitchFamily="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chemeClr val="bg2"/>
                </a:solidFill>
                <a:latin typeface="Verdana" panose="020B0604030504040204" pitchFamily="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chemeClr val="bg2"/>
                </a:solidFill>
                <a:latin typeface="Verdana" panose="020B0604030504040204" pitchFamily="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chemeClr val="bg2"/>
                </a:solidFill>
                <a:latin typeface="Verdana" panose="020B0604030504040204" pitchFamily="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chemeClr val="bg2"/>
                </a:solidFill>
                <a:latin typeface="Verdana" panose="020B0604030504040204" pitchFamily="4" charset="0"/>
                <a:cs typeface="Arial" panose="020B0604020202020204" pitchFamily="34" charset="0"/>
                <a:sym typeface="Arial" panose="020B0604020202020204" pitchFamily="34" charset="0"/>
              </a:defRPr>
            </a:lvl9pPr>
          </a:lstStyle>
          <a:p>
            <a:pPr eaLnBrk="1" hangingPunct="1">
              <a:defRPr/>
            </a:pPr>
            <a:r>
              <a:rPr lang="en-US" altLang="en-US" sz="900" b="0" i="0" dirty="0">
                <a:solidFill>
                  <a:srgbClr val="4D4D4D"/>
                </a:solidFill>
                <a:latin typeface="Arial" panose="020B0604020202020204" pitchFamily="34" charset="0"/>
              </a:rPr>
              <a:t>Copyright © 2018 Pearson Australia (a division of Pearson Australia Group Pty Ltd) 9781488612589/</a:t>
            </a:r>
            <a:r>
              <a:rPr lang="en-US" altLang="en-US" sz="900" b="0" i="0" dirty="0" err="1">
                <a:solidFill>
                  <a:srgbClr val="4D4D4D"/>
                </a:solidFill>
                <a:latin typeface="Arial" panose="020B0604020202020204" pitchFamily="34" charset="0"/>
              </a:rPr>
              <a:t>Atrill</a:t>
            </a:r>
            <a:r>
              <a:rPr lang="en-US" altLang="en-US" sz="900" b="0" i="0" dirty="0">
                <a:solidFill>
                  <a:srgbClr val="4D4D4D"/>
                </a:solidFill>
                <a:latin typeface="Arial" panose="020B0604020202020204" pitchFamily="34" charset="0"/>
              </a:rPr>
              <a:t>/Accounting for Non-Specialists/7e</a:t>
            </a:r>
            <a:endParaRPr lang="en-AU" altLang="en-US" sz="900" b="0" i="0" dirty="0">
              <a:solidFill>
                <a:srgbClr val="4D4D4D"/>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3.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2"/>
          </p:nvPr>
        </p:nvSpPr>
        <p:spPr>
          <a:xfrm>
            <a:off x="695324" y="151134"/>
            <a:ext cx="3360109" cy="288000"/>
          </a:xfrm>
          <a:prstGeom prst="rect">
            <a:avLst/>
          </a:prstGeom>
        </p:spPr>
        <p:txBody>
          <a:bodyPr vert="horz" lIns="0" tIns="0" rIns="0" bIns="0" rtlCol="0" anchor="t"/>
          <a:lstStyle>
            <a:lvl1pPr algn="l">
              <a:lnSpc>
                <a:spcPct val="80000"/>
              </a:lnSpc>
              <a:defRPr sz="750">
                <a:solidFill>
                  <a:schemeClr val="bg1"/>
                </a:solidFill>
              </a:defRPr>
            </a:lvl1pPr>
          </a:lstStyle>
          <a:p>
            <a:pPr>
              <a:defRPr/>
            </a:pPr>
            <a:endParaRPr lang="en-US"/>
          </a:p>
        </p:txBody>
      </p:sp>
      <p:sp>
        <p:nvSpPr>
          <p:cNvPr id="8" name="Rectangle 7"/>
          <p:cNvSpPr/>
          <p:nvPr/>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AU" sz="1350"/>
          </a:p>
        </p:txBody>
      </p:sp>
      <p:pic>
        <p:nvPicPr>
          <p:cNvPr id="10" name="Picture 9"/>
          <p:cNvPicPr>
            <a:picLocks noChangeAspect="1"/>
          </p:cNvPicPr>
          <p:nvPr/>
        </p:nvPicPr>
        <p:blipFill>
          <a:blip r:embed="rId11"/>
          <a:stretch>
            <a:fillRect/>
          </a:stretch>
        </p:blipFill>
        <p:spPr>
          <a:xfrm>
            <a:off x="10297935" y="152896"/>
            <a:ext cx="1210684" cy="324000"/>
          </a:xfrm>
          <a:prstGeom prst="rect">
            <a:avLst/>
          </a:prstGeom>
        </p:spPr>
      </p:pic>
      <p:sp>
        <p:nvSpPr>
          <p:cNvPr id="5" name="Footer Placeholder 4"/>
          <p:cNvSpPr>
            <a:spLocks noGrp="1"/>
          </p:cNvSpPr>
          <p:nvPr>
            <p:ph type="ftr" sz="quarter" idx="3"/>
          </p:nvPr>
        </p:nvSpPr>
        <p:spPr>
          <a:xfrm>
            <a:off x="695326" y="6494790"/>
            <a:ext cx="3360109" cy="240219"/>
          </a:xfrm>
          <a:prstGeom prst="rect">
            <a:avLst/>
          </a:prstGeom>
        </p:spPr>
        <p:txBody>
          <a:bodyPr vert="horz" lIns="0" tIns="0" rIns="0" bIns="0" rtlCol="0" anchor="ctr"/>
          <a:lstStyle>
            <a:lvl1pPr algn="l">
              <a:defRPr sz="800" b="0">
                <a:solidFill>
                  <a:schemeClr val="tx1"/>
                </a:solidFill>
              </a:defRPr>
            </a:lvl1pPr>
          </a:lstStyle>
          <a:p>
            <a:r>
              <a:rPr lang="en-AU"/>
              <a:t>FINM7409</a:t>
            </a:r>
            <a:endParaRPr lang="en-AU" dirty="0"/>
          </a:p>
        </p:txBody>
      </p:sp>
      <p:sp>
        <p:nvSpPr>
          <p:cNvPr id="6" name="Slide Number Placeholder 5"/>
          <p:cNvSpPr>
            <a:spLocks noGrp="1"/>
          </p:cNvSpPr>
          <p:nvPr>
            <p:ph type="sldNum" sz="quarter" idx="4"/>
          </p:nvPr>
        </p:nvSpPr>
        <p:spPr>
          <a:xfrm>
            <a:off x="11208568" y="6494790"/>
            <a:ext cx="288032" cy="240219"/>
          </a:xfrm>
          <a:prstGeom prst="rect">
            <a:avLst/>
          </a:prstGeom>
        </p:spPr>
        <p:txBody>
          <a:bodyPr vert="horz" lIns="0" tIns="0" rIns="0" bIns="0" rtlCol="0" anchor="ctr"/>
          <a:lstStyle>
            <a:lvl1pPr algn="r">
              <a:defRPr sz="800">
                <a:solidFill>
                  <a:schemeClr val="tx1"/>
                </a:solidFill>
              </a:defRPr>
            </a:lvl1pPr>
          </a:lstStyle>
          <a:p>
            <a:fld id="{E917DE0E-AFB1-41FD-BC35-27DB61CA125F}" type="slidenum">
              <a:rPr lang="en-AU" smtClean="0"/>
            </a:fld>
            <a:endParaRPr lang="en-AU" dirty="0"/>
          </a:p>
        </p:txBody>
      </p:sp>
      <p:sp>
        <p:nvSpPr>
          <p:cNvPr id="7" name="Date Placeholder 2"/>
          <p:cNvSpPr txBox="1"/>
          <p:nvPr userDrawn="1"/>
        </p:nvSpPr>
        <p:spPr>
          <a:xfrm>
            <a:off x="4415945" y="6494790"/>
            <a:ext cx="3360109" cy="264600"/>
          </a:xfrm>
          <a:prstGeom prst="rect">
            <a:avLst/>
          </a:prstGeom>
        </p:spPr>
        <p:txBody>
          <a:bodyPr vert="horz" lIns="0" tIns="0" rIns="0" bIns="0" rtlCol="0" anchor="t"/>
          <a:lstStyle>
            <a:defPPr>
              <a:defRPr lang="en-US"/>
            </a:defPPr>
            <a:lvl1pPr marL="0" algn="l" defTabSz="914400" rtl="0" eaLnBrk="1" latinLnBrk="0" hangingPunct="1">
              <a:lnSpc>
                <a:spcPct val="80000"/>
              </a:lnSpc>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B08A9D-ED02-CB47-B33D-708455A59EA0}" type="datetime1">
              <a:rPr lang="en-AU" smtClean="0"/>
            </a:fld>
            <a:endParaRPr lang="en-AU" dirty="0"/>
          </a:p>
        </p:txBody>
      </p:sp>
      <p:sp>
        <p:nvSpPr>
          <p:cNvPr id="9" name="TextBox 8"/>
          <p:cNvSpPr txBox="1"/>
          <p:nvPr userDrawn="1"/>
        </p:nvSpPr>
        <p:spPr>
          <a:xfrm>
            <a:off x="8096810" y="6494790"/>
            <a:ext cx="2391677" cy="241200"/>
          </a:xfrm>
          <a:prstGeom prst="rect">
            <a:avLst/>
          </a:prstGeom>
          <a:noFill/>
        </p:spPr>
        <p:txBody>
          <a:bodyPr wrap="square" lIns="0" tIns="0" rIns="0" bIns="0" rtlCol="0" anchor="ctr">
            <a:noAutofit/>
          </a:bodyPr>
          <a:lstStyle/>
          <a:p>
            <a:r>
              <a:rPr lang="en-AU" sz="800" dirty="0"/>
              <a:t>CRICOS code 00025B</a:t>
            </a:r>
            <a:endParaRPr lang="en-AU" sz="8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dt="0"/>
  <p:txStyles>
    <p:titleStyle>
      <a:lvl1pPr algn="l" defTabSz="685800" rtl="0" eaLnBrk="1" latinLnBrk="0" hangingPunct="1">
        <a:lnSpc>
          <a:spcPct val="90000"/>
        </a:lnSpc>
        <a:spcBef>
          <a:spcPct val="0"/>
        </a:spcBef>
        <a:buNone/>
        <a:defRPr sz="2550" b="0" kern="1200">
          <a:solidFill>
            <a:schemeClr val="accent1"/>
          </a:solidFill>
          <a:latin typeface="+mj-lt"/>
          <a:ea typeface="+mj-ea"/>
          <a:cs typeface="+mj-cs"/>
        </a:defRPr>
      </a:lvl1pPr>
    </p:titleStyle>
    <p:bodyStyle>
      <a:lvl1pPr marL="0" indent="0" algn="l" defTabSz="685800" rtl="0" eaLnBrk="1" latinLnBrk="0" hangingPunct="1">
        <a:lnSpc>
          <a:spcPct val="110000"/>
        </a:lnSpc>
        <a:spcBef>
          <a:spcPts val="225"/>
        </a:spcBef>
        <a:spcAft>
          <a:spcPts val="225"/>
        </a:spcAft>
        <a:buClr>
          <a:schemeClr val="tx1"/>
        </a:buClr>
        <a:buFont typeface="Arial" panose="020B0604020202020204" pitchFamily="34" charset="0"/>
        <a:buNone/>
        <a:defRPr lang="en-US" sz="1350" kern="1200" dirty="0">
          <a:solidFill>
            <a:schemeClr val="tx1"/>
          </a:solidFill>
          <a:latin typeface="+mn-lt"/>
          <a:ea typeface="+mn-ea"/>
          <a:cs typeface="+mn-cs"/>
        </a:defRPr>
      </a:lvl1pPr>
      <a:lvl2pPr marL="135255" indent="-134620" algn="l" defTabSz="685800" rtl="0" eaLnBrk="1" latinLnBrk="0" hangingPunct="1">
        <a:lnSpc>
          <a:spcPct val="110000"/>
        </a:lnSpc>
        <a:spcBef>
          <a:spcPts val="225"/>
        </a:spcBef>
        <a:spcAft>
          <a:spcPts val="225"/>
        </a:spcAft>
        <a:buClr>
          <a:schemeClr val="tx1"/>
        </a:buClr>
        <a:buFont typeface="Arial" panose="020B0604020202020204" pitchFamily="34" charset="0"/>
        <a:buChar char="•"/>
        <a:defRPr lang="en-US" sz="1350" kern="1200" dirty="0">
          <a:solidFill>
            <a:schemeClr val="tx1"/>
          </a:solidFill>
          <a:latin typeface="+mn-lt"/>
          <a:ea typeface="+mn-ea"/>
          <a:cs typeface="+mn-cs"/>
        </a:defRPr>
      </a:lvl2pPr>
      <a:lvl3pPr marL="269875" indent="-134620" algn="l" defTabSz="685800" rtl="0" eaLnBrk="1" latinLnBrk="0" hangingPunct="1">
        <a:lnSpc>
          <a:spcPct val="110000"/>
        </a:lnSpc>
        <a:spcBef>
          <a:spcPts val="150"/>
        </a:spcBef>
        <a:spcAft>
          <a:spcPts val="150"/>
        </a:spcAft>
        <a:buClr>
          <a:schemeClr val="accent1"/>
        </a:buClr>
        <a:buFont typeface="Arial" panose="020B0604020202020204" pitchFamily="34" charset="0"/>
        <a:buChar char="­"/>
        <a:defRPr lang="en-US" sz="1350" kern="1200" baseline="0" dirty="0">
          <a:solidFill>
            <a:schemeClr val="tx1"/>
          </a:solidFill>
          <a:latin typeface="+mn-lt"/>
          <a:ea typeface="+mn-ea"/>
          <a:cs typeface="+mn-cs"/>
        </a:defRPr>
      </a:lvl3pPr>
      <a:lvl4pPr marL="405130" indent="-134620" algn="l" defTabSz="685800" rtl="0" eaLnBrk="1" latinLnBrk="0" hangingPunct="1">
        <a:lnSpc>
          <a:spcPct val="110000"/>
        </a:lnSpc>
        <a:spcBef>
          <a:spcPts val="75"/>
        </a:spcBef>
        <a:spcAft>
          <a:spcPts val="75"/>
        </a:spcAft>
        <a:buFont typeface="Wingdings" panose="05000000000000000000" pitchFamily="2" charset="2"/>
        <a:buChar char=""/>
        <a:defRPr lang="en-US" sz="1350" kern="1200" baseline="0" dirty="0">
          <a:solidFill>
            <a:schemeClr val="tx1"/>
          </a:solidFill>
          <a:latin typeface="+mn-lt"/>
          <a:ea typeface="+mn-ea"/>
          <a:cs typeface="+mn-cs"/>
        </a:defRPr>
      </a:lvl4pPr>
      <a:lvl5pPr marL="0" indent="0" algn="l" defTabSz="685800" rtl="0" eaLnBrk="1" latinLnBrk="0" hangingPunct="1">
        <a:lnSpc>
          <a:spcPct val="100000"/>
        </a:lnSpc>
        <a:spcBef>
          <a:spcPts val="900"/>
        </a:spcBef>
        <a:spcAft>
          <a:spcPts val="450"/>
        </a:spcAft>
        <a:buFont typeface="Arial" panose="020B0604020202020204" pitchFamily="34" charset="0"/>
        <a:buNone/>
        <a:defRPr lang="en-US" sz="1800" kern="1200" baseline="0" dirty="0">
          <a:solidFill>
            <a:schemeClr val="accent1"/>
          </a:solidFill>
          <a:latin typeface="+mn-lt"/>
          <a:ea typeface="+mn-ea"/>
          <a:cs typeface="+mn-cs"/>
        </a:defRPr>
      </a:lvl5pPr>
      <a:lvl6pPr marL="0" indent="0" algn="l" defTabSz="685800" rtl="0" eaLnBrk="1" latinLnBrk="0" hangingPunct="1">
        <a:spcBef>
          <a:spcPts val="450"/>
        </a:spcBef>
        <a:spcAft>
          <a:spcPts val="225"/>
        </a:spcAft>
        <a:buFont typeface="Arial" panose="020B0604020202020204" pitchFamily="34" charset="0"/>
        <a:buNone/>
        <a:defRPr lang="en-AU" sz="1500" b="1" kern="1200" baseline="0" dirty="0">
          <a:solidFill>
            <a:schemeClr val="accent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altLang="en-US" dirty="0">
                <a:solidFill>
                  <a:schemeClr val="tx1"/>
                </a:solidFill>
                <a:sym typeface="Verdana" panose="020B0604030504040204" pitchFamily="4" charset="0"/>
              </a:rPr>
              <a:t>Financial Management </a:t>
            </a:r>
            <a:endParaRPr lang="en-US" altLang="en-US" dirty="0">
              <a:solidFill>
                <a:schemeClr val="tx1"/>
              </a:solidFill>
              <a:sym typeface="Verdana" panose="020B0604030504040204" pitchFamily="4" charset="0"/>
            </a:endParaRPr>
          </a:p>
        </p:txBody>
      </p:sp>
      <p:sp>
        <p:nvSpPr>
          <p:cNvPr id="3076" name="Rectangle 3"/>
          <p:cNvSpPr>
            <a:spLocks noGrp="1" noChangeArrowheads="1"/>
          </p:cNvSpPr>
          <p:nvPr>
            <p:ph type="body" sz="quarter" idx="10"/>
          </p:nvPr>
        </p:nvSpPr>
        <p:spPr>
          <a:xfrm>
            <a:off x="695298" y="2553954"/>
            <a:ext cx="10747200" cy="2675246"/>
          </a:xfrm>
        </p:spPr>
        <p:txBody>
          <a:bodyPr>
            <a:normAutofit/>
          </a:bodyPr>
          <a:lstStyle/>
          <a:p>
            <a:endParaRPr lang="en-US" altLang="en-US" dirty="0">
              <a:sym typeface="Verdana" panose="020B0604030504040204" pitchFamily="4" charset="0"/>
            </a:endParaRPr>
          </a:p>
          <a:p>
            <a:r>
              <a:rPr lang="en-US" altLang="en-US" dirty="0">
                <a:solidFill>
                  <a:schemeClr val="tx1"/>
                </a:solidFill>
                <a:sym typeface="Verdana" panose="020B0604030504040204" pitchFamily="4" charset="0"/>
              </a:rPr>
              <a:t>Lecture </a:t>
            </a:r>
            <a:r>
              <a:rPr lang="en-US" altLang="en-US" dirty="0" smtClean="0">
                <a:solidFill>
                  <a:schemeClr val="tx1"/>
                </a:solidFill>
                <a:sym typeface="Verdana" panose="020B0604030504040204" pitchFamily="4" charset="0"/>
              </a:rPr>
              <a:t>7: </a:t>
            </a:r>
            <a:r>
              <a:rPr lang="en-US" altLang="en-US" dirty="0">
                <a:solidFill>
                  <a:schemeClr val="tx1"/>
                </a:solidFill>
                <a:sym typeface="Verdana" panose="020B0604030504040204" pitchFamily="4" charset="0"/>
              </a:rPr>
              <a:t>Capital Investment Decisions</a:t>
            </a:r>
            <a:endParaRPr lang="en-US" altLang="en-US" dirty="0">
              <a:solidFill>
                <a:schemeClr val="tx1"/>
              </a:solidFill>
              <a:sym typeface="Verdana" panose="020B0604030504040204" pitchFamily="4" charset="0"/>
            </a:endParaRPr>
          </a:p>
          <a:p>
            <a:br>
              <a:rPr lang="en-US" altLang="en-US" dirty="0">
                <a:solidFill>
                  <a:schemeClr val="tx1"/>
                </a:solidFill>
                <a:sym typeface="Verdana" panose="020B0604030504040204" pitchFamily="4" charset="0"/>
              </a:rPr>
            </a:br>
            <a:endParaRPr lang="en-US" altLang="en-US" dirty="0">
              <a:solidFill>
                <a:schemeClr val="tx1"/>
              </a:solidFill>
              <a:sym typeface="Verdana" panose="020B0604030504040204" pitchFamily="4" charset="0"/>
            </a:endParaRPr>
          </a:p>
          <a:p>
            <a:endParaRPr lang="en-US" altLang="en-US" dirty="0">
              <a:solidFill>
                <a:schemeClr val="tx1"/>
              </a:solidFill>
              <a:sym typeface="Verdana" panose="020B0604030504040204" pitchFamily="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a:spcBef>
                <a:spcPts val="965"/>
              </a:spcBef>
              <a:spcAft>
                <a:spcPct val="0"/>
              </a:spcAft>
            </a:pPr>
            <a:r>
              <a:rPr lang="en-AU" altLang="en-US">
                <a:cs typeface="Arial" panose="020B0604020202020204" pitchFamily="34" charset="0"/>
              </a:rPr>
              <a:t>Accounting rate of return (ARR)</a:t>
            </a:r>
            <a:endParaRPr lang="en-AU" altLang="en-US">
              <a:cs typeface="Arial" panose="020B0604020202020204" pitchFamily="34" charset="0"/>
            </a:endParaRPr>
          </a:p>
        </p:txBody>
      </p:sp>
      <p:sp>
        <p:nvSpPr>
          <p:cNvPr id="24579"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marL="346075" indent="-346075">
              <a:spcBef>
                <a:spcPct val="0"/>
              </a:spcBef>
              <a:spcAft>
                <a:spcPts val="1200"/>
              </a:spcAft>
              <a:buNone/>
              <a:tabLst>
                <a:tab pos="1435100" algn="l"/>
              </a:tabLst>
            </a:pPr>
            <a:r>
              <a:rPr lang="en-AU" altLang="en-US" b="1">
                <a:solidFill>
                  <a:schemeClr val="tx1"/>
                </a:solidFill>
                <a:cs typeface="Arial" panose="020B0604020202020204" pitchFamily="34" charset="0"/>
              </a:rPr>
              <a:t>Decision rules</a:t>
            </a:r>
            <a:endParaRPr lang="en-AU" altLang="en-US" b="1">
              <a:solidFill>
                <a:schemeClr val="tx1"/>
              </a:solidFill>
              <a:cs typeface="Arial" panose="020B0604020202020204" pitchFamily="34" charset="0"/>
            </a:endParaRPr>
          </a:p>
          <a:p>
            <a:pPr marL="346075" indent="-346075">
              <a:spcBef>
                <a:spcPct val="0"/>
              </a:spcBef>
              <a:spcAft>
                <a:spcPts val="1200"/>
              </a:spcAft>
              <a:tabLst>
                <a:tab pos="1435100" algn="l"/>
              </a:tabLst>
            </a:pPr>
            <a:r>
              <a:rPr lang="en-AU" altLang="en-US">
                <a:solidFill>
                  <a:schemeClr val="tx1"/>
                </a:solidFill>
                <a:cs typeface="Arial" panose="020B0604020202020204" pitchFamily="34" charset="0"/>
              </a:rPr>
              <a:t>For any project to be accepted, it must achieve a target ARR as a minimum</a:t>
            </a:r>
            <a:endParaRPr lang="en-AU" altLang="en-US">
              <a:solidFill>
                <a:schemeClr val="tx1"/>
              </a:solidFill>
              <a:cs typeface="Arial" panose="020B0604020202020204" pitchFamily="34" charset="0"/>
            </a:endParaRPr>
          </a:p>
          <a:p>
            <a:pPr marL="346075" indent="-346075">
              <a:spcBef>
                <a:spcPct val="0"/>
              </a:spcBef>
              <a:spcAft>
                <a:spcPts val="1200"/>
              </a:spcAft>
              <a:tabLst>
                <a:tab pos="1435100" algn="l"/>
              </a:tabLst>
            </a:pPr>
            <a:r>
              <a:rPr lang="en-AU" altLang="en-US">
                <a:solidFill>
                  <a:schemeClr val="tx1"/>
                </a:solidFill>
                <a:cs typeface="Arial" panose="020B0604020202020204" pitchFamily="34" charset="0"/>
              </a:rPr>
              <a:t>If there are competing projects that exceed the minimum rate, the one with the highest ARR would normally be chosen</a:t>
            </a:r>
            <a:endParaRPr lang="en-AU" altLang="en-US">
              <a:solidFill>
                <a:schemeClr val="tx1"/>
              </a:solidFill>
              <a:cs typeface="Arial" panose="020B0604020202020204" pitchFamily="34" charset="0"/>
            </a:endParaRPr>
          </a:p>
          <a:p>
            <a:pPr marL="346075" indent="-346075">
              <a:spcBef>
                <a:spcPct val="0"/>
              </a:spcBef>
              <a:spcAft>
                <a:spcPts val="1200"/>
              </a:spcAft>
              <a:buNone/>
              <a:tabLst>
                <a:tab pos="1435100" algn="l"/>
              </a:tabLst>
            </a:pPr>
            <a:r>
              <a:rPr lang="en-AU" altLang="en-US" b="1">
                <a:solidFill>
                  <a:schemeClr val="tx1"/>
                </a:solidFill>
                <a:cs typeface="Arial" panose="020B0604020202020204" pitchFamily="34" charset="0"/>
              </a:rPr>
              <a:t>Advantages</a:t>
            </a:r>
            <a:endParaRPr lang="en-AU" altLang="en-US" b="1">
              <a:solidFill>
                <a:schemeClr val="tx1"/>
              </a:solidFill>
              <a:cs typeface="Arial" panose="020B0604020202020204" pitchFamily="34" charset="0"/>
            </a:endParaRPr>
          </a:p>
          <a:p>
            <a:pPr marL="346075" indent="-346075">
              <a:spcBef>
                <a:spcPct val="0"/>
              </a:spcBef>
              <a:spcAft>
                <a:spcPts val="1200"/>
              </a:spcAft>
              <a:tabLst>
                <a:tab pos="1435100" algn="l"/>
              </a:tabLst>
            </a:pPr>
            <a:r>
              <a:rPr lang="en-AU" altLang="en-US">
                <a:solidFill>
                  <a:schemeClr val="tx1"/>
                </a:solidFill>
                <a:cs typeface="Arial" panose="020B0604020202020204" pitchFamily="34" charset="0"/>
              </a:rPr>
              <a:t>Easy to calculate and understand</a:t>
            </a:r>
            <a:endParaRPr lang="en-AU" altLang="en-US">
              <a:solidFill>
                <a:schemeClr val="tx1"/>
              </a:solidFill>
              <a:cs typeface="Arial" panose="020B0604020202020204" pitchFamily="34" charset="0"/>
            </a:endParaRPr>
          </a:p>
          <a:p>
            <a:pPr marL="346075" indent="-346075">
              <a:spcBef>
                <a:spcPct val="0"/>
              </a:spcBef>
              <a:spcAft>
                <a:spcPts val="1200"/>
              </a:spcAft>
              <a:tabLst>
                <a:tab pos="1435100" algn="l"/>
              </a:tabLst>
            </a:pPr>
            <a:r>
              <a:rPr lang="en-AU" altLang="en-US">
                <a:solidFill>
                  <a:schemeClr val="tx1"/>
                </a:solidFill>
                <a:cs typeface="Arial" panose="020B0604020202020204" pitchFamily="34" charset="0"/>
              </a:rPr>
              <a:t>Is a measure of profitability that is consistent with ROCE (based on accrual performance)</a:t>
            </a:r>
            <a:endParaRPr lang="en-AU" altLang="en-US">
              <a:solidFill>
                <a:schemeClr val="tx1"/>
              </a:solidFill>
              <a:cs typeface="Arial" panose="020B0604020202020204" pitchFamily="34" charset="0"/>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a:spcBef>
                <a:spcPts val="965"/>
              </a:spcBef>
              <a:spcAft>
                <a:spcPct val="0"/>
              </a:spcAft>
            </a:pPr>
            <a:r>
              <a:rPr lang="en-AU" altLang="en-US">
                <a:cs typeface="Arial" panose="020B0604020202020204" pitchFamily="34" charset="0"/>
              </a:rPr>
              <a:t>Accounting rate of return (ARR)</a:t>
            </a:r>
            <a:endParaRPr lang="en-AU" altLang="en-US">
              <a:cs typeface="Arial" panose="020B0604020202020204" pitchFamily="34" charset="0"/>
            </a:endParaRPr>
          </a:p>
        </p:txBody>
      </p:sp>
      <p:sp>
        <p:nvSpPr>
          <p:cNvPr id="26627"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marL="346075" indent="-346075">
              <a:spcBef>
                <a:spcPct val="0"/>
              </a:spcBef>
              <a:spcAft>
                <a:spcPts val="1200"/>
              </a:spcAft>
              <a:buNone/>
              <a:tabLst>
                <a:tab pos="993775" algn="l"/>
                <a:tab pos="1435100" algn="l"/>
              </a:tabLst>
            </a:pPr>
            <a:r>
              <a:rPr lang="en-AU" altLang="en-US" b="1">
                <a:solidFill>
                  <a:schemeClr val="tx1"/>
                </a:solidFill>
                <a:cs typeface="Arial" panose="020B0604020202020204" pitchFamily="34" charset="0"/>
              </a:rPr>
              <a:t>Problems with ARR</a:t>
            </a:r>
            <a:endParaRPr lang="en-AU" altLang="en-US" b="1">
              <a:solidFill>
                <a:schemeClr val="tx1"/>
              </a:solidFill>
              <a:cs typeface="Arial" panose="020B0604020202020204" pitchFamily="34" charset="0"/>
            </a:endParaRPr>
          </a:p>
          <a:p>
            <a:pPr marL="346075" indent="-346075">
              <a:spcBef>
                <a:spcPct val="0"/>
              </a:spcBef>
              <a:spcAft>
                <a:spcPts val="1200"/>
              </a:spcAft>
              <a:tabLst>
                <a:tab pos="993775" algn="l"/>
                <a:tab pos="1435100" algn="l"/>
              </a:tabLst>
            </a:pPr>
            <a:r>
              <a:rPr lang="en-AU" altLang="en-US">
                <a:solidFill>
                  <a:schemeClr val="tx1"/>
                </a:solidFill>
                <a:cs typeface="Arial" panose="020B0604020202020204" pitchFamily="34" charset="0"/>
              </a:rPr>
              <a:t>ARR uses accounting profit; however, over the life of a project, cash flows matter more than accounting profits</a:t>
            </a:r>
            <a:endParaRPr lang="en-AU" altLang="en-US">
              <a:solidFill>
                <a:schemeClr val="tx1"/>
              </a:solidFill>
              <a:cs typeface="Arial" panose="020B0604020202020204" pitchFamily="34" charset="0"/>
            </a:endParaRPr>
          </a:p>
          <a:p>
            <a:pPr marL="346075" indent="-346075">
              <a:spcBef>
                <a:spcPct val="0"/>
              </a:spcBef>
              <a:spcAft>
                <a:spcPts val="1200"/>
              </a:spcAft>
              <a:tabLst>
                <a:tab pos="993775" algn="l"/>
                <a:tab pos="1435100" algn="l"/>
              </a:tabLst>
            </a:pPr>
            <a:r>
              <a:rPr lang="en-AU" altLang="en-US">
                <a:solidFill>
                  <a:schemeClr val="tx1"/>
                </a:solidFill>
                <a:cs typeface="Arial" panose="020B0604020202020204" pitchFamily="34" charset="0"/>
              </a:rPr>
              <a:t>ARR fails to take into consideration the time value of money</a:t>
            </a:r>
            <a:endParaRPr lang="en-AU" altLang="en-US">
              <a:solidFill>
                <a:schemeClr val="tx1"/>
              </a:solidFill>
              <a:cs typeface="Arial" panose="020B0604020202020204" pitchFamily="34" charset="0"/>
            </a:endParaRPr>
          </a:p>
          <a:p>
            <a:pPr marL="346075" indent="-346075">
              <a:spcBef>
                <a:spcPct val="0"/>
              </a:spcBef>
              <a:spcAft>
                <a:spcPts val="1200"/>
              </a:spcAft>
              <a:tabLst>
                <a:tab pos="993775" algn="l"/>
                <a:tab pos="1435100" algn="l"/>
              </a:tabLst>
            </a:pPr>
            <a:r>
              <a:rPr lang="en-AU" altLang="en-US">
                <a:solidFill>
                  <a:schemeClr val="tx1"/>
                </a:solidFill>
                <a:cs typeface="Arial" panose="020B0604020202020204" pitchFamily="34" charset="0"/>
              </a:rPr>
              <a:t>The ARR method presents averaging difficulties</a:t>
            </a:r>
            <a:endParaRPr lang="en-AU" altLang="en-US">
              <a:solidFill>
                <a:schemeClr val="tx1"/>
              </a:solidFill>
              <a:cs typeface="Arial" panose="020B0604020202020204" pitchFamily="34" charset="0"/>
            </a:endParaRPr>
          </a:p>
          <a:p>
            <a:pPr marL="346075" indent="-346075">
              <a:spcBef>
                <a:spcPct val="0"/>
              </a:spcBef>
              <a:spcAft>
                <a:spcPts val="1200"/>
              </a:spcAft>
              <a:tabLst>
                <a:tab pos="993775" algn="l"/>
                <a:tab pos="1435100" algn="l"/>
              </a:tabLst>
            </a:pPr>
            <a:r>
              <a:rPr lang="en-AU" altLang="en-US">
                <a:solidFill>
                  <a:schemeClr val="tx1"/>
                </a:solidFill>
                <a:cs typeface="Arial" panose="020B0604020202020204" pitchFamily="34" charset="0"/>
              </a:rPr>
              <a:t>Issues with competing projects of different size</a:t>
            </a:r>
            <a:endParaRPr lang="en-AU" altLang="en-US">
              <a:solidFill>
                <a:schemeClr val="tx1"/>
              </a:solidFill>
              <a:cs typeface="Arial" panose="020B0604020202020204" pitchFamily="34" charset="0"/>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a:spcBef>
                <a:spcPts val="965"/>
              </a:spcBef>
              <a:spcAft>
                <a:spcPct val="0"/>
              </a:spcAft>
            </a:pPr>
            <a:r>
              <a:rPr lang="en-AU" altLang="en-US" i="1">
                <a:cs typeface="Arial" panose="020B0604020202020204" pitchFamily="34" charset="0"/>
              </a:rPr>
              <a:t>Time Value of Money</a:t>
            </a:r>
            <a:endParaRPr lang="en-AU" altLang="en-US">
              <a:cs typeface="Arial" panose="020B0604020202020204" pitchFamily="34" charset="0"/>
            </a:endParaRPr>
          </a:p>
        </p:txBody>
      </p:sp>
      <p:graphicFrame>
        <p:nvGraphicFramePr>
          <p:cNvPr id="4" name="Table 3"/>
          <p:cNvGraphicFramePr>
            <a:graphicFrameLocks noGrp="1"/>
          </p:cNvGraphicFramePr>
          <p:nvPr/>
        </p:nvGraphicFramePr>
        <p:xfrm>
          <a:off x="695324" y="1700808"/>
          <a:ext cx="10801350" cy="4420625"/>
        </p:xfrm>
        <a:graphic>
          <a:graphicData uri="http://schemas.openxmlformats.org/drawingml/2006/table">
            <a:tbl>
              <a:tblPr/>
              <a:tblGrid>
                <a:gridCol w="1512244"/>
                <a:gridCol w="3384376"/>
                <a:gridCol w="1872208"/>
                <a:gridCol w="2088232"/>
                <a:gridCol w="1944290"/>
              </a:tblGrid>
              <a:tr h="270734">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3063" marR="63063" marT="31531" marB="3153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gridSpan="4">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Project</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3063" marR="63063" marT="31531" marB="31531" horzOverflow="overflow">
                    <a:lnL w="7620" cap="flat" cmpd="sng" algn="ctr">
                      <a:solidFill>
                        <a:srgbClr val="468173"/>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hMerge="1">
                  <a:tcPr/>
                </a:tc>
                <a:tc hMerge="1">
                  <a:tcPr/>
                </a:tc>
                <a:tc hMerge="1">
                  <a:tcPr/>
                </a:tc>
              </a:tr>
              <a:tr h="270734">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3063" marR="63063" marT="31531" marB="3153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3063" marR="63063" marT="31531" marB="3153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A</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3063" marR="63063" marT="31531" marB="3153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B</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3063" marR="63063" marT="31531" marB="3153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C</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3063" marR="63063" marT="31531" marB="3153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r>
              <a:tr h="270734">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Time</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3063" marR="63063" marT="31531" marB="3153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3063" marR="63063" marT="31531" marB="3153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$’000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3063" marR="63063" marT="31531" marB="3153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$’000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3063" marR="63063" marT="31531" marB="3153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$’000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3063" marR="63063" marT="31531" marB="3153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r>
              <a:tr h="429209">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Immediately</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3063" marR="63063" marT="31531" marB="3153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Cost of machine</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3063" marR="63063" marT="31531" marB="3153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(160)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3063" marR="63063" marT="31531" marB="3153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(160)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3063" marR="63063" marT="31531" marB="3153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(160)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3063" marR="63063" marT="31531" marB="3153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r>
              <a:tr h="614142">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1 year’s time</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3063" marR="63063" marT="31531" marB="3153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Operating profit after depreciation</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3063" marR="63063" marT="31531" marB="3153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20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3063" marR="63063" marT="31531" marB="3153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10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3063" marR="63063" marT="31531" marB="3153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160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3063" marR="63063" marT="31531" marB="3153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r>
              <a:tr h="614142">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2 years’ time</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3063" marR="63063" marT="31531" marB="3153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Operating profit after depreciation</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3063" marR="63063" marT="31531" marB="3153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40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3063" marR="63063" marT="31531" marB="3153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10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3063" marR="63063" marT="31531" marB="3153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10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3063" marR="63063" marT="31531" marB="3153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r>
              <a:tr h="614142">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3 years’ time</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3063" marR="63063" marT="31531" marB="3153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Operating profit after depreciation</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3063" marR="63063" marT="31531" marB="3153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60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3063" marR="63063" marT="31531" marB="3153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10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3063" marR="63063" marT="31531" marB="3153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10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3063" marR="63063" marT="31531" marB="3153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r>
              <a:tr h="614142">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4 years’ time</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3063" marR="63063" marT="31531" marB="3153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Operating profit after depreciation</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3063" marR="63063" marT="31531" marB="3153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60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3063" marR="63063" marT="31531" marB="3153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10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3063" marR="63063" marT="31531" marB="3153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10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3063" marR="63063" marT="31531" marB="3153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r>
              <a:tr h="614142">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5 years’ time</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3063" marR="63063" marT="31531" marB="3153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Operating profit after depreciation</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3063" marR="63063" marT="31531" marB="3153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20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3063" marR="63063" marT="31531" marB="3153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160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3063" marR="63063" marT="31531" marB="3153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10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3063" marR="63063" marT="31531" marB="3153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r>
            </a:tbl>
          </a:graphicData>
        </a:graphic>
      </p:graphicFrame>
      <p:sp>
        <p:nvSpPr>
          <p:cNvPr id="3" name="Footer Placeholder 2"/>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itle 3"/>
          <p:cNvSpPr>
            <a:spLocks noGrp="1"/>
          </p:cNvSpPr>
          <p:nvPr>
            <p:ph type="title"/>
          </p:nvPr>
        </p:nvSpPr>
        <p:spPr/>
        <p:txBody>
          <a:bodyPr/>
          <a:lstStyle/>
          <a:p>
            <a:r>
              <a:rPr lang="en-AU" altLang="en-US"/>
              <a:t>Averaging difficulties</a:t>
            </a:r>
            <a:endParaRPr lang="en-US" altLang="en-US"/>
          </a:p>
        </p:txBody>
      </p:sp>
      <p:sp>
        <p:nvSpPr>
          <p:cNvPr id="6" name="Content Placeholder 5"/>
          <p:cNvSpPr>
            <a:spLocks noGrp="1"/>
          </p:cNvSpPr>
          <p:nvPr>
            <p:ph idx="1"/>
          </p:nvPr>
        </p:nvSpPr>
        <p:spPr/>
        <p:txBody>
          <a:bodyPr/>
          <a:lstStyle/>
          <a:p>
            <a:endParaRPr lang="en-US"/>
          </a:p>
        </p:txBody>
      </p:sp>
      <p:sp>
        <p:nvSpPr>
          <p:cNvPr id="3" name="Footer Placeholder 2"/>
          <p:cNvSpPr>
            <a:spLocks noGrp="1"/>
          </p:cNvSpPr>
          <p:nvPr>
            <p:ph type="ftr" sz="quarter" idx="3"/>
          </p:nvPr>
        </p:nvSpPr>
        <p:spPr/>
        <p:txBody>
          <a:bodyPr/>
          <a:lstStyle/>
          <a:p>
            <a:r>
              <a:rPr lang="en-AU"/>
              <a:t>FINM7409</a:t>
            </a:r>
            <a:endParaRPr lang="en-AU" dirty="0"/>
          </a:p>
        </p:txBody>
      </p:sp>
      <p:pic>
        <p:nvPicPr>
          <p:cNvPr id="29699"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14437" y="1700214"/>
            <a:ext cx="9763125"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3"/>
          <p:cNvSpPr>
            <a:spLocks noGrp="1"/>
          </p:cNvSpPr>
          <p:nvPr>
            <p:ph type="title"/>
          </p:nvPr>
        </p:nvSpPr>
        <p:spPr/>
        <p:txBody>
          <a:bodyPr/>
          <a:lstStyle/>
          <a:p>
            <a:r>
              <a:rPr lang="en-AU" altLang="en-US"/>
              <a:t>Averaging difficulties</a:t>
            </a:r>
            <a:endParaRPr lang="en-US" altLang="en-US"/>
          </a:p>
        </p:txBody>
      </p:sp>
      <p:sp>
        <p:nvSpPr>
          <p:cNvPr id="6" name="Content Placeholder 5"/>
          <p:cNvSpPr>
            <a:spLocks noGrp="1"/>
          </p:cNvSpPr>
          <p:nvPr>
            <p:ph idx="1"/>
          </p:nvPr>
        </p:nvSpPr>
        <p:spPr/>
        <p:txBody>
          <a:bodyPr/>
          <a:lstStyle/>
          <a:p>
            <a:endParaRPr lang="en-US"/>
          </a:p>
        </p:txBody>
      </p:sp>
      <p:sp>
        <p:nvSpPr>
          <p:cNvPr id="3" name="Footer Placeholder 2"/>
          <p:cNvSpPr>
            <a:spLocks noGrp="1"/>
          </p:cNvSpPr>
          <p:nvPr>
            <p:ph type="ftr" sz="quarter" idx="3"/>
          </p:nvPr>
        </p:nvSpPr>
        <p:spPr/>
        <p:txBody>
          <a:bodyPr/>
          <a:lstStyle/>
          <a:p>
            <a:r>
              <a:rPr lang="en-AU"/>
              <a:t>FINM7409</a:t>
            </a:r>
            <a:endParaRPr lang="en-AU" dirty="0"/>
          </a:p>
        </p:txBody>
      </p:sp>
      <p:pic>
        <p:nvPicPr>
          <p:cNvPr id="31747"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90639" y="1700213"/>
            <a:ext cx="961072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3"/>
          <p:cNvSpPr>
            <a:spLocks noGrp="1"/>
          </p:cNvSpPr>
          <p:nvPr>
            <p:ph type="title"/>
          </p:nvPr>
        </p:nvSpPr>
        <p:spPr/>
        <p:txBody>
          <a:bodyPr/>
          <a:lstStyle/>
          <a:p>
            <a:r>
              <a:rPr lang="en-AU" altLang="en-US"/>
              <a:t>Competing projects of different size</a:t>
            </a:r>
            <a:endParaRPr lang="en-US" altLang="en-US"/>
          </a:p>
        </p:txBody>
      </p:sp>
      <p:sp>
        <p:nvSpPr>
          <p:cNvPr id="6" name="Content Placeholder 5"/>
          <p:cNvSpPr>
            <a:spLocks noGrp="1"/>
          </p:cNvSpPr>
          <p:nvPr>
            <p:ph idx="1"/>
          </p:nvPr>
        </p:nvSpPr>
        <p:spPr/>
        <p:txBody>
          <a:bodyPr/>
          <a:lstStyle/>
          <a:p>
            <a:endParaRPr lang="en-US"/>
          </a:p>
        </p:txBody>
      </p:sp>
      <p:sp>
        <p:nvSpPr>
          <p:cNvPr id="3" name="Footer Placeholder 2"/>
          <p:cNvSpPr>
            <a:spLocks noGrp="1"/>
          </p:cNvSpPr>
          <p:nvPr>
            <p:ph type="ftr" sz="quarter" idx="3"/>
          </p:nvPr>
        </p:nvSpPr>
        <p:spPr/>
        <p:txBody>
          <a:bodyPr/>
          <a:lstStyle/>
          <a:p>
            <a:r>
              <a:rPr lang="en-AU"/>
              <a:t>FINM7409</a:t>
            </a:r>
            <a:endParaRPr lang="en-AU" dirty="0"/>
          </a:p>
        </p:txBody>
      </p:sp>
      <p:pic>
        <p:nvPicPr>
          <p:cNvPr id="33795"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38250" y="1670670"/>
            <a:ext cx="97155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AU" altLang="en-US"/>
              <a:t>Payback period (PP)</a:t>
            </a:r>
            <a:endParaRPr lang="en-AU" altLang="en-US"/>
          </a:p>
        </p:txBody>
      </p:sp>
      <p:sp>
        <p:nvSpPr>
          <p:cNvPr id="14339" name="Rectangle 3"/>
          <p:cNvSpPr>
            <a:spLocks noGrp="1" noChangeArrowheads="1"/>
          </p:cNvSpPr>
          <p:nvPr>
            <p:ph idx="1"/>
          </p:nvPr>
        </p:nvSpPr>
        <p:spPr/>
        <p:txBody>
          <a:bodyPr/>
          <a:lstStyle/>
          <a:p>
            <a:pPr marL="0" indent="0">
              <a:buNone/>
            </a:pPr>
            <a:r>
              <a:rPr lang="en-AU" sz="2300" dirty="0">
                <a:sym typeface="Arial" panose="020B0604020202020204" pitchFamily="34" charset="0"/>
              </a:rPr>
              <a:t>PP = The length of time taken for the initial investment in a project to be repaid from the net cash inflows of the project</a:t>
            </a:r>
            <a:endParaRPr lang="en-AU" sz="2300" dirty="0">
              <a:sym typeface="Arial" panose="020B0604020202020204" pitchFamily="34" charset="0"/>
            </a:endParaRPr>
          </a:p>
          <a:p>
            <a:pPr marL="0" indent="0">
              <a:buNone/>
            </a:pPr>
            <a:r>
              <a:rPr lang="en-AU" sz="2300" b="1" dirty="0">
                <a:sym typeface="Arial" panose="020B0604020202020204" pitchFamily="34" charset="0"/>
              </a:rPr>
              <a:t>Decision rules</a:t>
            </a:r>
            <a:endParaRPr lang="en-AU" sz="2300" b="1" dirty="0">
              <a:sym typeface="Arial" panose="020B0604020202020204" pitchFamily="34" charset="0"/>
            </a:endParaRPr>
          </a:p>
          <a:p>
            <a:r>
              <a:rPr lang="en-AU" sz="2300" dirty="0">
                <a:sym typeface="Arial" panose="020B0604020202020204" pitchFamily="34" charset="0"/>
              </a:rPr>
              <a:t>For a project to be acceptable, it would need to be within a maximum payback period</a:t>
            </a:r>
            <a:endParaRPr lang="en-AU" sz="2300" dirty="0">
              <a:sym typeface="Arial" panose="020B0604020202020204" pitchFamily="34" charset="0"/>
            </a:endParaRPr>
          </a:p>
          <a:p>
            <a:r>
              <a:rPr lang="en-AU" sz="2300" dirty="0">
                <a:sym typeface="Arial" panose="020B0604020202020204" pitchFamily="34" charset="0"/>
              </a:rPr>
              <a:t>If there are competing projects, the project with the shorter payback period would be chosen</a:t>
            </a:r>
            <a:endParaRPr lang="en-AU" sz="2300" dirty="0">
              <a:sym typeface="Arial" panose="020B0604020202020204" pitchFamily="34" charset="0"/>
            </a:endParaRPr>
          </a:p>
          <a:p>
            <a:pPr marL="0" indent="0">
              <a:buNone/>
            </a:pPr>
            <a:r>
              <a:rPr lang="en-AU" sz="2300" b="1" dirty="0">
                <a:sym typeface="Arial" panose="020B0604020202020204" pitchFamily="34" charset="0"/>
              </a:rPr>
              <a:t>Advantages</a:t>
            </a:r>
            <a:endParaRPr lang="en-AU" sz="2300" b="1" dirty="0">
              <a:sym typeface="Arial" panose="020B0604020202020204" pitchFamily="34" charset="0"/>
            </a:endParaRPr>
          </a:p>
          <a:p>
            <a:r>
              <a:rPr lang="en-AU" sz="2300" dirty="0">
                <a:sym typeface="Arial" panose="020B0604020202020204" pitchFamily="34" charset="0"/>
              </a:rPr>
              <a:t>Quick and easy to calculate, emphasises the short term</a:t>
            </a:r>
            <a:endParaRPr lang="en-AU" sz="2300" dirty="0">
              <a:sym typeface="Arial" panose="020B0604020202020204" pitchFamily="34" charset="0"/>
            </a:endParaRPr>
          </a:p>
          <a:p>
            <a:pPr marL="0" indent="0">
              <a:buNone/>
            </a:pPr>
            <a:r>
              <a:rPr lang="en-AU" sz="2300" b="1" dirty="0">
                <a:sym typeface="Arial" panose="020B0604020202020204" pitchFamily="34" charset="0"/>
              </a:rPr>
              <a:t>Disadvantages</a:t>
            </a:r>
            <a:endParaRPr lang="en-AU" sz="2300" b="1" dirty="0">
              <a:sym typeface="Arial" panose="020B0604020202020204" pitchFamily="34" charset="0"/>
            </a:endParaRPr>
          </a:p>
          <a:p>
            <a:r>
              <a:rPr lang="en-AU" sz="2300" dirty="0">
                <a:sym typeface="Arial" panose="020B0604020202020204" pitchFamily="34" charset="0"/>
              </a:rPr>
              <a:t>Disregards timing of cash flows, excludes post-payback period cash flows</a:t>
            </a:r>
            <a:endParaRPr lang="en-AU" sz="2300" dirty="0">
              <a:sym typeface="Arial" panose="020B0604020202020204" pitchFamily="34" charset="0"/>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a:spcBef>
                <a:spcPts val="965"/>
              </a:spcBef>
              <a:spcAft>
                <a:spcPct val="0"/>
              </a:spcAft>
            </a:pPr>
            <a:r>
              <a:rPr lang="en-US" altLang="en-US">
                <a:cs typeface="Arial" panose="020B0604020202020204" pitchFamily="34" charset="0"/>
              </a:rPr>
              <a:t>Example 12.1</a:t>
            </a:r>
            <a:endParaRPr lang="en-US" altLang="en-US">
              <a:cs typeface="Arial" panose="020B0604020202020204" pitchFamily="34" charset="0"/>
            </a:endParaRPr>
          </a:p>
        </p:txBody>
      </p:sp>
      <p:sp>
        <p:nvSpPr>
          <p:cNvPr id="2" name="Content Placeholder 1"/>
          <p:cNvSpPr>
            <a:spLocks noGrp="1"/>
          </p:cNvSpPr>
          <p:nvPr>
            <p:ph idx="1"/>
          </p:nvPr>
        </p:nvSpPr>
        <p:spPr/>
        <p:txBody>
          <a:bodyPr/>
          <a:lstStyle/>
          <a:p>
            <a:endParaRPr lang="en-US"/>
          </a:p>
        </p:txBody>
      </p:sp>
      <p:pic>
        <p:nvPicPr>
          <p:cNvPr id="37891"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15777" y="1500790"/>
            <a:ext cx="8560446" cy="299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 t="44155" r="17134" b="25170"/>
          <a:stretch>
            <a:fillRect/>
          </a:stretch>
        </p:blipFill>
        <p:spPr bwMode="auto">
          <a:xfrm>
            <a:off x="1797141" y="4493892"/>
            <a:ext cx="8597717" cy="163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p:txBody>
          <a:bodyPr/>
          <a:lstStyle/>
          <a:p>
            <a:r>
              <a:rPr lang="en-AU"/>
              <a:t>FINM7409</a:t>
            </a:r>
            <a:endParaRPr lang="en-AU" dirty="0"/>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a:spcBef>
                <a:spcPts val="965"/>
              </a:spcBef>
              <a:spcAft>
                <a:spcPct val="0"/>
              </a:spcAft>
            </a:pPr>
            <a:r>
              <a:rPr lang="en-AU" altLang="en-US">
                <a:cs typeface="Arial" panose="020B0604020202020204" pitchFamily="34" charset="0"/>
              </a:rPr>
              <a:t>Payback period (PP)</a:t>
            </a:r>
            <a:endParaRPr lang="en-AU" altLang="en-US">
              <a:cs typeface="Arial" panose="020B0604020202020204" pitchFamily="34" charset="0"/>
            </a:endParaRPr>
          </a:p>
        </p:txBody>
      </p:sp>
      <p:graphicFrame>
        <p:nvGraphicFramePr>
          <p:cNvPr id="3" name="Table 2"/>
          <p:cNvGraphicFramePr>
            <a:graphicFrameLocks noGrp="1"/>
          </p:cNvGraphicFramePr>
          <p:nvPr/>
        </p:nvGraphicFramePr>
        <p:xfrm>
          <a:off x="695326" y="1595384"/>
          <a:ext cx="10801350" cy="3906885"/>
        </p:xfrm>
        <a:graphic>
          <a:graphicData uri="http://schemas.openxmlformats.org/drawingml/2006/table">
            <a:tbl>
              <a:tblPr/>
              <a:tblGrid>
                <a:gridCol w="2700337"/>
                <a:gridCol w="2700338"/>
                <a:gridCol w="2700337"/>
                <a:gridCol w="2700338"/>
              </a:tblGrid>
              <a:tr h="518751">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TIME</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1286" marR="61286" marT="30643" marB="30643"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1286" marR="61286" marT="30643" marB="30643"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NET CASH FLOWS $’000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1286" marR="61286" marT="30643" marB="30643"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CUMULATIVE YEAR CASH FLOWS $’000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1286" marR="61286" marT="30643" marB="30643"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r>
              <a:tr h="288332">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Immediately</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1286" marR="61286" marT="30643" marB="30643"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Cost of machine</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1286" marR="61286" marT="30643" marB="30643"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(100)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1286" marR="61286" marT="30643" marB="30643"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(100)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1286" marR="61286" marT="30643" marB="30643"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r>
              <a:tr h="518751">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1 year’s time</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1286" marR="61286" marT="30643" marB="30643"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Operating profit before depreciation</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1286" marR="61286" marT="30643" marB="30643"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20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1286" marR="61286" marT="30643" marB="30643"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(80)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1286" marR="61286" marT="30643" marB="30643"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r>
              <a:tr h="518751">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2 years’ time</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1286" marR="61286" marT="30643" marB="30643"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Operating profit before depreciation</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1286" marR="61286" marT="30643" marB="30643"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40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1286" marR="61286" marT="30643" marB="30643"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(40)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1286" marR="61286" marT="30643" marB="30643"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r>
              <a:tr h="518751">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3 years’ time</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1286" marR="61286" marT="30643" marB="30643"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Operating profit before depreciation</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1286" marR="61286" marT="30643" marB="30643"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60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1286" marR="61286" marT="30643" marB="30643"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20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1286" marR="61286" marT="30643" marB="30643"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r>
              <a:tr h="518751">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4 years’ time</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1286" marR="61286" marT="30643" marB="30643"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Operating profit before depreciation</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1286" marR="61286" marT="30643" marB="30643"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60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1286" marR="61286" marT="30643" marB="30643"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80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1286" marR="61286" marT="30643" marB="30643"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r>
              <a:tr h="518751">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5 years’ time</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1286" marR="61286" marT="30643" marB="30643"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Operating profit before depreciation</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1286" marR="61286" marT="30643" marB="30643"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1286" marR="61286" marT="30643" marB="30643"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1286" marR="61286" marT="30643" marB="30643"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r>
              <a:tr h="307963">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1286" marR="61286" marT="30643" marB="30643"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Plus disposal proceeds</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1286" marR="61286" marT="30643" marB="30643"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40 (20 + 20)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1286" marR="61286" marT="30643" marB="30643"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120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61286" marR="61286" marT="30643" marB="30643"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r>
            </a:tbl>
          </a:graphicData>
        </a:graphic>
      </p:graphicFrame>
      <p:sp>
        <p:nvSpPr>
          <p:cNvPr id="4" name="Footer Placeholder 3"/>
          <p:cNvSpPr>
            <a:spLocks noGrp="1"/>
          </p:cNvSpPr>
          <p:nvPr>
            <p:ph type="ftr" sz="quarter" idx="3"/>
          </p:nvPr>
        </p:nvSpPr>
        <p:spPr/>
        <p:txBody>
          <a:bodyPr/>
          <a:lstStyle/>
          <a:p>
            <a:r>
              <a:rPr lang="en-AU"/>
              <a:t>FINM7409</a:t>
            </a:r>
            <a:endParaRPr lang="en-AU" dirty="0"/>
          </a:p>
        </p:txBody>
      </p:sp>
      <mc:AlternateContent xmlns:mc="http://schemas.openxmlformats.org/markup-compatibility/2006">
        <mc:Choice xmlns:a14="http://schemas.microsoft.com/office/drawing/2010/main" Requires="a14">
          <p:sp>
            <p:nvSpPr>
              <p:cNvPr id="2" name="Rectangle 1"/>
              <p:cNvSpPr/>
              <p:nvPr/>
            </p:nvSpPr>
            <p:spPr>
              <a:xfrm>
                <a:off x="1055440" y="5555134"/>
                <a:ext cx="10729192" cy="1179875"/>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rPr>
                        <m:t>𝑃𝑎𝑦𝑏𝑎𝑐𝑘</m:t>
                      </m:r>
                      <m:r>
                        <a:rPr lang="en-AU" i="0">
                          <a:latin typeface="Cambria Math" panose="02040503050406030204" pitchFamily="18" charset="0"/>
                        </a:rPr>
                        <m:t> </m:t>
                      </m:r>
                      <m:r>
                        <a:rPr lang="en-AU" i="1">
                          <a:latin typeface="Cambria Math" panose="02040503050406030204" pitchFamily="18" charset="0"/>
                        </a:rPr>
                        <m:t>𝑃𝑒𝑟𝑖𝑜𝑑</m:t>
                      </m:r>
                      <m:r>
                        <a:rPr lang="en-AU" i="0">
                          <a:latin typeface="Cambria Math" panose="02040503050406030204" pitchFamily="18" charset="0"/>
                        </a:rPr>
                        <m:t>=</m:t>
                      </m:r>
                      <m:r>
                        <a:rPr lang="en-AU" i="1">
                          <a:latin typeface="Cambria Math" panose="02040503050406030204" pitchFamily="18" charset="0"/>
                        </a:rPr>
                        <m:t>𝑌𝑒𝑎𝑟𝑠</m:t>
                      </m:r>
                      <m:r>
                        <a:rPr lang="en-AU" i="0">
                          <a:latin typeface="Cambria Math" panose="02040503050406030204" pitchFamily="18" charset="0"/>
                        </a:rPr>
                        <m:t> </m:t>
                      </m:r>
                      <m:r>
                        <a:rPr lang="en-AU" i="1">
                          <a:latin typeface="Cambria Math" panose="02040503050406030204" pitchFamily="18" charset="0"/>
                        </a:rPr>
                        <m:t>𝑏𝑒𝑓𝑜𝑟𝑒</m:t>
                      </m:r>
                      <m:r>
                        <a:rPr lang="en-AU" i="0">
                          <a:latin typeface="Cambria Math" panose="02040503050406030204" pitchFamily="18" charset="0"/>
                        </a:rPr>
                        <m:t> </m:t>
                      </m:r>
                      <m:r>
                        <a:rPr lang="en-AU" i="1">
                          <a:latin typeface="Cambria Math" panose="02040503050406030204" pitchFamily="18" charset="0"/>
                        </a:rPr>
                        <m:t>𝑐𝑜𝑠𝑡</m:t>
                      </m:r>
                      <m:r>
                        <a:rPr lang="en-AU" i="0">
                          <a:latin typeface="Cambria Math" panose="02040503050406030204" pitchFamily="18" charset="0"/>
                        </a:rPr>
                        <m:t> </m:t>
                      </m:r>
                      <m:r>
                        <a:rPr lang="en-AU" i="1">
                          <a:latin typeface="Cambria Math" panose="02040503050406030204" pitchFamily="18" charset="0"/>
                        </a:rPr>
                        <m:t>𝑟𝑒𝑐𝑜𝑣𝑒𝑟𝑦</m:t>
                      </m:r>
                      <m:r>
                        <a:rPr lang="en-AU" i="0">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𝑅𝑒𝑚𝑎𝑖𝑛𝑖𝑛𝑔</m:t>
                          </m:r>
                          <m:r>
                            <a:rPr lang="en-AU" i="0">
                              <a:latin typeface="Cambria Math" panose="02040503050406030204" pitchFamily="18" charset="0"/>
                            </a:rPr>
                            <m:t> </m:t>
                          </m:r>
                          <m:r>
                            <a:rPr lang="en-AU" i="1">
                              <a:latin typeface="Cambria Math" panose="02040503050406030204" pitchFamily="18" charset="0"/>
                            </a:rPr>
                            <m:t>𝑐𝑜𝑠𝑡</m:t>
                          </m:r>
                          <m:r>
                            <a:rPr lang="en-AU" i="0">
                              <a:latin typeface="Cambria Math" panose="02040503050406030204" pitchFamily="18" charset="0"/>
                            </a:rPr>
                            <m:t> </m:t>
                          </m:r>
                          <m:r>
                            <a:rPr lang="en-AU" i="1">
                              <a:latin typeface="Cambria Math" panose="02040503050406030204" pitchFamily="18" charset="0"/>
                            </a:rPr>
                            <m:t>𝑡𝑜</m:t>
                          </m:r>
                          <m:r>
                            <a:rPr lang="en-AU" i="0">
                              <a:latin typeface="Cambria Math" panose="02040503050406030204" pitchFamily="18" charset="0"/>
                            </a:rPr>
                            <m:t> </m:t>
                          </m:r>
                          <m:r>
                            <a:rPr lang="en-AU" i="1">
                              <a:latin typeface="Cambria Math" panose="02040503050406030204" pitchFamily="18" charset="0"/>
                            </a:rPr>
                            <m:t>𝑟𝑒𝑐𝑜𝑣𝑒𝑟</m:t>
                          </m:r>
                        </m:num>
                        <m:den>
                          <m:r>
                            <a:rPr lang="en-AU" i="1">
                              <a:latin typeface="Cambria Math" panose="02040503050406030204" pitchFamily="18" charset="0"/>
                            </a:rPr>
                            <m:t>𝐶𝑎𝑠ℎ</m:t>
                          </m:r>
                          <m:r>
                            <a:rPr lang="en-AU" i="0">
                              <a:latin typeface="Cambria Math" panose="02040503050406030204" pitchFamily="18" charset="0"/>
                            </a:rPr>
                            <m:t> </m:t>
                          </m:r>
                          <m:r>
                            <a:rPr lang="en-AU" i="1">
                              <a:latin typeface="Cambria Math" panose="02040503050406030204" pitchFamily="18" charset="0"/>
                            </a:rPr>
                            <m:t>𝑓𝑙𝑜𝑤</m:t>
                          </m:r>
                          <m:r>
                            <a:rPr lang="en-AU" i="0">
                              <a:latin typeface="Cambria Math" panose="02040503050406030204" pitchFamily="18" charset="0"/>
                            </a:rPr>
                            <m:t> </m:t>
                          </m:r>
                          <m:r>
                            <a:rPr lang="en-AU" i="1">
                              <a:latin typeface="Cambria Math" panose="02040503050406030204" pitchFamily="18" charset="0"/>
                            </a:rPr>
                            <m:t>𝑑𝑢𝑟𝑖𝑛𝑔</m:t>
                          </m:r>
                          <m:r>
                            <a:rPr lang="en-AU" i="0">
                              <a:latin typeface="Cambria Math" panose="02040503050406030204" pitchFamily="18" charset="0"/>
                            </a:rPr>
                            <m:t> </m:t>
                          </m:r>
                          <m:r>
                            <a:rPr lang="en-AU" i="1">
                              <a:latin typeface="Cambria Math" panose="02040503050406030204" pitchFamily="18" charset="0"/>
                            </a:rPr>
                            <m:t>𝑡ℎ𝑒</m:t>
                          </m:r>
                          <m:r>
                            <a:rPr lang="en-AU" i="0">
                              <a:latin typeface="Cambria Math" panose="02040503050406030204" pitchFamily="18" charset="0"/>
                            </a:rPr>
                            <m:t> </m:t>
                          </m:r>
                          <m:r>
                            <a:rPr lang="en-AU" i="1">
                              <a:latin typeface="Cambria Math" panose="02040503050406030204" pitchFamily="18" charset="0"/>
                            </a:rPr>
                            <m:t>𝑦𝑒𝑎𝑟</m:t>
                          </m:r>
                        </m:den>
                      </m:f>
                      <m:r>
                        <m:rPr>
                          <m:brk m:alnAt="1"/>
                        </m:rPr>
                        <a:rPr lang="en-AU" b="0" i="1" smtClean="0">
                          <a:latin typeface="Cambria Math" panose="02040503050406030204" pitchFamily="18" charset="0"/>
                        </a:rPr>
                        <m:t>=</m:t>
                      </m:r>
                      <m:r>
                        <a:rPr lang="en-AU" b="0" i="1" smtClean="0">
                          <a:latin typeface="Cambria Math" panose="02040503050406030204" pitchFamily="18" charset="0"/>
                        </a:rPr>
                        <m:t>2</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40</m:t>
                          </m:r>
                        </m:num>
                        <m:den>
                          <m:r>
                            <a:rPr lang="en-AU" b="0" i="1" smtClean="0">
                              <a:latin typeface="Cambria Math" panose="02040503050406030204" pitchFamily="18" charset="0"/>
                            </a:rPr>
                            <m:t>60</m:t>
                          </m:r>
                        </m:den>
                      </m:f>
                      <m:r>
                        <a:rPr lang="en-AU" b="0" i="1" smtClean="0">
                          <a:latin typeface="Cambria Math" panose="02040503050406030204" pitchFamily="18" charset="0"/>
                        </a:rPr>
                        <m:t>=</m:t>
                      </m:r>
                      <m:r>
                        <a:rPr lang="en-AU" b="0" i="1" smtClean="0">
                          <a:latin typeface="Cambria Math" panose="02040503050406030204" pitchFamily="18" charset="0"/>
                        </a:rPr>
                        <m:t>2</m:t>
                      </m:r>
                      <m:r>
                        <a:rPr lang="en-AU" b="0" i="1" smtClean="0">
                          <a:latin typeface="Cambria Math" panose="02040503050406030204" pitchFamily="18" charset="0"/>
                        </a:rPr>
                        <m:t>.</m:t>
                      </m:r>
                      <m:r>
                        <a:rPr lang="en-AU" b="0" i="1" smtClean="0">
                          <a:latin typeface="Cambria Math" panose="02040503050406030204" pitchFamily="18" charset="0"/>
                        </a:rPr>
                        <m:t>67</m:t>
                      </m:r>
                      <m:r>
                        <a:rPr lang="en-AU" b="0" i="1" smtClean="0">
                          <a:latin typeface="Cambria Math" panose="02040503050406030204" pitchFamily="18" charset="0"/>
                        </a:rPr>
                        <m:t> </m:t>
                      </m:r>
                      <m:r>
                        <a:rPr lang="en-AU" b="0" i="1" smtClean="0">
                          <a:latin typeface="Cambria Math" panose="02040503050406030204" pitchFamily="18" charset="0"/>
                        </a:rPr>
                        <m:t>𝑦𝑒𝑎𝑟𝑠</m:t>
                      </m:r>
                    </m:oMath>
                  </m:oMathPara>
                </a14:m>
                <a:endParaRPr lang="en-AU" dirty="0"/>
              </a:p>
            </p:txBody>
          </p:sp>
        </mc:Choice>
        <mc:Fallback>
          <p:sp>
            <p:nvSpPr>
              <p:cNvPr id="2" name="Rectangle 1"/>
              <p:cNvSpPr>
                <a:spLocks noRot="1" noChangeAspect="1" noMove="1" noResize="1" noEditPoints="1" noAdjustHandles="1" noChangeArrowheads="1" noChangeShapeType="1" noTextEdit="1"/>
              </p:cNvSpPr>
              <p:nvPr/>
            </p:nvSpPr>
            <p:spPr>
              <a:xfrm>
                <a:off x="1055440" y="5555134"/>
                <a:ext cx="10729192" cy="1179875"/>
              </a:xfrm>
              <a:prstGeom prst="rect">
                <a:avLst/>
              </a:prstGeom>
              <a:blipFill rotWithShape="1">
                <a:blip r:embed="rId1"/>
                <a:stretch>
                  <a:fillRect l="-1" t="-13" r="3" b="17"/>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a:spcBef>
                <a:spcPts val="965"/>
              </a:spcBef>
              <a:spcAft>
                <a:spcPct val="0"/>
              </a:spcAft>
            </a:pPr>
            <a:r>
              <a:rPr lang="en-AU" altLang="en-US">
                <a:cs typeface="Arial" panose="020B0604020202020204" pitchFamily="34" charset="0"/>
              </a:rPr>
              <a:t>Issue with Payback Period</a:t>
            </a:r>
            <a:endParaRPr lang="en-AU" altLang="en-US">
              <a:cs typeface="Arial" panose="020B0604020202020204" pitchFamily="34" charset="0"/>
            </a:endParaRPr>
          </a:p>
        </p:txBody>
      </p:sp>
      <p:graphicFrame>
        <p:nvGraphicFramePr>
          <p:cNvPr id="4" name="Table 3"/>
          <p:cNvGraphicFramePr>
            <a:graphicFrameLocks noGrp="1"/>
          </p:cNvGraphicFramePr>
          <p:nvPr/>
        </p:nvGraphicFramePr>
        <p:xfrm>
          <a:off x="695326" y="1865870"/>
          <a:ext cx="10801350" cy="4011402"/>
        </p:xfrm>
        <a:graphic>
          <a:graphicData uri="http://schemas.openxmlformats.org/drawingml/2006/table">
            <a:tbl>
              <a:tblPr/>
              <a:tblGrid>
                <a:gridCol w="1629002"/>
                <a:gridCol w="3533440"/>
                <a:gridCol w="1747242"/>
                <a:gridCol w="1985502"/>
                <a:gridCol w="1906164"/>
              </a:tblGrid>
              <a:tr h="276936">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58802" marR="58802" marT="29401" marB="2940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en-AU"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58802" marR="58802" marT="29401" marB="2940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Project 1 $’000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58802" marR="58802" marT="29401" marB="2940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Project 2 $’000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58802" marR="58802" marT="29401" marB="2940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Project 3 $’000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58802" marR="58802" marT="29401" marB="29401" horzOverflow="overflow">
                    <a:lnL w="7620" cap="flat" cmpd="sng" algn="ctr">
                      <a:solidFill>
                        <a:srgbClr val="46817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noFill/>
                  </a:tcPr>
                </a:tc>
              </a:tr>
              <a:tr h="251597">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Immediately</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58802" marR="58802" marT="29401" marB="2940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Cost of machine</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58802" marR="58802" marT="29401" marB="2940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(200)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58802" marR="58802" marT="29401" marB="2940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(200)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58802" marR="58802" marT="29401" marB="2940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(200)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58802" marR="58802" marT="29401" marB="2940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r>
              <a:tr h="593105">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1 year’s time</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58802" marR="58802" marT="29401" marB="2940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Operating profit before depreciation</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58802" marR="58802" marT="29401" marB="2940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40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58802" marR="58802" marT="29401" marB="2940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10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58802" marR="58802" marT="29401" marB="2940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80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58802" marR="58802" marT="29401" marB="2940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r>
              <a:tr h="593105">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2 years’ time</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58802" marR="58802" marT="29401" marB="2940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Operating profit before depreciation</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58802" marR="58802" marT="29401" marB="2940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80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58802" marR="58802" marT="29401" marB="2940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20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58802" marR="58802" marT="29401" marB="2940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100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58802" marR="58802" marT="29401" marB="2940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r>
              <a:tr h="593105">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3 years’ time</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58802" marR="58802" marT="29401" marB="2940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Operating profit before depreciation</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58802" marR="58802" marT="29401" marB="2940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80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58802" marR="58802" marT="29401" marB="2940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170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58802" marR="58802" marT="29401" marB="2940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20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58802" marR="58802" marT="29401" marB="2940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r>
              <a:tr h="593105">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4 years’ time</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58802" marR="58802" marT="29401" marB="2940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Operating profit before depreciation</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58802" marR="58802" marT="29401" marB="2940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60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58802" marR="58802" marT="29401" marB="2940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20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58802" marR="58802" marT="29401" marB="2940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200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58802" marR="58802" marT="29401" marB="2940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r>
              <a:tr h="593105">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5 years’ time</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58802" marR="58802" marT="29401" marB="2940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Operating profit before depreciation</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58802" marR="58802" marT="29401" marB="2940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40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58802" marR="58802" marT="29401" marB="2940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10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58802" marR="58802" marT="29401" marB="2940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500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58802" marR="58802" marT="29401" marB="2940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r>
              <a:tr h="410113">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58802" marR="58802" marT="29401" marB="2940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Plus disposal proceeds</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58802" marR="58802" marT="29401" marB="2940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40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58802" marR="58802" marT="29401" marB="2940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10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58802" marR="58802" marT="29401" marB="2940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20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marL="58802" marR="58802" marT="29401" marB="29401"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r>
            </a:tbl>
          </a:graphicData>
        </a:graphic>
      </p:graphicFrame>
      <p:sp>
        <p:nvSpPr>
          <p:cNvPr id="3" name="Footer Placeholder 2"/>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4"/>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a:spcBef>
                <a:spcPts val="965"/>
              </a:spcBef>
              <a:spcAft>
                <a:spcPct val="0"/>
              </a:spcAft>
            </a:pPr>
            <a:r>
              <a:rPr lang="en-AU" altLang="en-US">
                <a:cs typeface="Arial" panose="020B0604020202020204" pitchFamily="34" charset="0"/>
                <a:sym typeface="Verdana" panose="020B0604030504040204" pitchFamily="4" charset="0"/>
              </a:rPr>
              <a:t>Learning Objectives</a:t>
            </a:r>
            <a:endParaRPr lang="en-US" altLang="en-US">
              <a:cs typeface="Arial" panose="020B0604020202020204" pitchFamily="34" charset="0"/>
            </a:endParaRPr>
          </a:p>
        </p:txBody>
      </p:sp>
      <p:sp>
        <p:nvSpPr>
          <p:cNvPr id="10243"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marL="457200" indent="-457200">
              <a:spcBef>
                <a:spcPct val="0"/>
              </a:spcBef>
              <a:spcAft>
                <a:spcPts val="1200"/>
              </a:spcAft>
              <a:buFontTx/>
              <a:buAutoNum type="arabicPeriod"/>
              <a:tabLst>
                <a:tab pos="441325" algn="l"/>
                <a:tab pos="993775" algn="l"/>
                <a:tab pos="1435100" algn="l"/>
              </a:tabLst>
            </a:pPr>
            <a:r>
              <a:rPr lang="en-US" altLang="en-US">
                <a:solidFill>
                  <a:schemeClr val="tx1"/>
                </a:solidFill>
                <a:cs typeface="Arial" panose="020B0604020202020204" pitchFamily="34" charset="0"/>
              </a:rPr>
              <a:t>Identify the essential features of investment decisions, and state the four common capital investment appraisal methods</a:t>
            </a:r>
            <a:endParaRPr lang="en-US" altLang="en-US">
              <a:solidFill>
                <a:schemeClr val="tx1"/>
              </a:solidFill>
              <a:cs typeface="Arial" panose="020B0604020202020204" pitchFamily="34" charset="0"/>
            </a:endParaRPr>
          </a:p>
          <a:p>
            <a:pPr marL="457200" indent="-457200">
              <a:spcBef>
                <a:spcPct val="0"/>
              </a:spcBef>
              <a:spcAft>
                <a:spcPts val="1200"/>
              </a:spcAft>
              <a:buFontTx/>
              <a:buAutoNum type="arabicPeriod"/>
              <a:tabLst>
                <a:tab pos="441325" algn="l"/>
                <a:tab pos="993775" algn="l"/>
                <a:tab pos="1435100" algn="l"/>
              </a:tabLst>
            </a:pPr>
            <a:r>
              <a:rPr lang="en-US" altLang="en-US">
                <a:solidFill>
                  <a:schemeClr val="tx1"/>
                </a:solidFill>
                <a:cs typeface="Arial" panose="020B0604020202020204" pitchFamily="34" charset="0"/>
              </a:rPr>
              <a:t>Demonstrate an understanding of the ‘accounting rate of return’ method with respect to the formula, decision rule, and strengths and weaknesses</a:t>
            </a:r>
            <a:endParaRPr lang="en-US" altLang="en-US">
              <a:solidFill>
                <a:schemeClr val="tx1"/>
              </a:solidFill>
              <a:cs typeface="Arial" panose="020B0604020202020204" pitchFamily="34" charset="0"/>
            </a:endParaRPr>
          </a:p>
          <a:p>
            <a:pPr marL="457200" indent="-457200">
              <a:spcBef>
                <a:spcPct val="0"/>
              </a:spcBef>
              <a:spcAft>
                <a:spcPts val="1200"/>
              </a:spcAft>
              <a:buFontTx/>
              <a:buAutoNum type="arabicPeriod"/>
              <a:tabLst>
                <a:tab pos="441325" algn="l"/>
                <a:tab pos="993775" algn="l"/>
                <a:tab pos="1435100" algn="l"/>
              </a:tabLst>
            </a:pPr>
            <a:r>
              <a:rPr lang="en-US" altLang="en-US">
                <a:solidFill>
                  <a:schemeClr val="tx1"/>
                </a:solidFill>
                <a:cs typeface="Arial" panose="020B0604020202020204" pitchFamily="34" charset="0"/>
              </a:rPr>
              <a:t>Demonstrate an understanding of the ‘payback’ method with respect to the formula, decision rule, and strengths and weaknesses</a:t>
            </a:r>
            <a:endParaRPr lang="en-US" altLang="en-US">
              <a:solidFill>
                <a:schemeClr val="tx1"/>
              </a:solidFill>
              <a:cs typeface="Arial" panose="020B0604020202020204" pitchFamily="34" charset="0"/>
            </a:endParaRPr>
          </a:p>
          <a:p>
            <a:pPr marL="457200" indent="-457200">
              <a:spcBef>
                <a:spcPct val="0"/>
              </a:spcBef>
              <a:spcAft>
                <a:spcPts val="1200"/>
              </a:spcAft>
              <a:buFontTx/>
              <a:buAutoNum type="arabicPeriod"/>
              <a:tabLst>
                <a:tab pos="441325" algn="l"/>
                <a:tab pos="993775" algn="l"/>
                <a:tab pos="1435100" algn="l"/>
              </a:tabLst>
            </a:pPr>
            <a:r>
              <a:rPr lang="en-US" altLang="en-US">
                <a:solidFill>
                  <a:schemeClr val="tx1"/>
                </a:solidFill>
                <a:cs typeface="Arial" panose="020B0604020202020204" pitchFamily="34" charset="0"/>
              </a:rPr>
              <a:t>Demonstrate an understanding of the ‘net present value’ method with respect to the formula, decision rule, and strengths and weaknesses</a:t>
            </a:r>
            <a:endParaRPr lang="en-AU" altLang="en-US">
              <a:solidFill>
                <a:schemeClr val="tx1"/>
              </a:solidFill>
              <a:cs typeface="Arial" panose="020B0604020202020204" pitchFamily="34" charset="0"/>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AU" altLang="en-US"/>
              <a:t>Net present value (NPV)</a:t>
            </a:r>
            <a:endParaRPr lang="en-AU" altLang="en-US"/>
          </a:p>
        </p:txBody>
      </p:sp>
      <p:sp>
        <p:nvSpPr>
          <p:cNvPr id="15363" name="Rectangle 3"/>
          <p:cNvSpPr>
            <a:spLocks noGrp="1" noChangeArrowheads="1"/>
          </p:cNvSpPr>
          <p:nvPr>
            <p:ph idx="1"/>
          </p:nvPr>
        </p:nvSpPr>
        <p:spPr/>
        <p:txBody>
          <a:bodyPr/>
          <a:lstStyle/>
          <a:p>
            <a:pPr marL="0" indent="0">
              <a:buNone/>
            </a:pPr>
            <a:r>
              <a:rPr lang="en-AU" dirty="0">
                <a:sym typeface="Arial" panose="020B0604020202020204" pitchFamily="34" charset="0"/>
              </a:rPr>
              <a:t>Compares sum of present value of all expected cash inflows with present value of expected cash outflows</a:t>
            </a:r>
            <a:endParaRPr lang="en-AU" dirty="0">
              <a:sym typeface="Arial" panose="020B0604020202020204" pitchFamily="34" charset="0"/>
            </a:endParaRPr>
          </a:p>
          <a:p>
            <a:pPr marL="0" indent="0">
              <a:buNone/>
            </a:pPr>
            <a:r>
              <a:rPr lang="en-AU" b="1" dirty="0">
                <a:sym typeface="Arial" panose="020B0604020202020204" pitchFamily="34" charset="0"/>
              </a:rPr>
              <a:t>Decision rules</a:t>
            </a:r>
            <a:endParaRPr lang="en-AU" b="1" dirty="0">
              <a:sym typeface="Arial" panose="020B0604020202020204" pitchFamily="34" charset="0"/>
            </a:endParaRPr>
          </a:p>
          <a:p>
            <a:r>
              <a:rPr lang="en-AU" dirty="0">
                <a:sym typeface="Arial" panose="020B0604020202020204" pitchFamily="34" charset="0"/>
              </a:rPr>
              <a:t>Accept the highest positive NPV, reject all negative NPVs</a:t>
            </a:r>
            <a:endParaRPr lang="en-AU" dirty="0">
              <a:sym typeface="Arial" panose="020B0604020202020204" pitchFamily="34" charset="0"/>
            </a:endParaRPr>
          </a:p>
          <a:p>
            <a:pPr marL="0" indent="0">
              <a:buNone/>
            </a:pPr>
            <a:r>
              <a:rPr lang="en-AU" b="1" dirty="0">
                <a:sym typeface="Arial" panose="020B0604020202020204" pitchFamily="34" charset="0"/>
              </a:rPr>
              <a:t>Advantages</a:t>
            </a:r>
            <a:endParaRPr lang="en-AU" b="1" dirty="0">
              <a:sym typeface="Arial" panose="020B0604020202020204" pitchFamily="34" charset="0"/>
            </a:endParaRPr>
          </a:p>
          <a:p>
            <a:r>
              <a:rPr lang="en-AU" dirty="0">
                <a:sym typeface="Arial" panose="020B0604020202020204" pitchFamily="34" charset="0"/>
              </a:rPr>
              <a:t>Considers all of the costs and benefits of each investment opportunity</a:t>
            </a:r>
            <a:endParaRPr lang="en-AU" dirty="0">
              <a:sym typeface="Arial" panose="020B0604020202020204" pitchFamily="34" charset="0"/>
            </a:endParaRPr>
          </a:p>
          <a:p>
            <a:r>
              <a:rPr lang="en-AU" dirty="0">
                <a:sym typeface="Arial" panose="020B0604020202020204" pitchFamily="34" charset="0"/>
              </a:rPr>
              <a:t>Makes allowance for the timing of these costs and benefits</a:t>
            </a:r>
            <a:endParaRPr lang="en-AU" dirty="0">
              <a:sym typeface="Arial" panose="020B0604020202020204" pitchFamily="34" charset="0"/>
            </a:endParaRPr>
          </a:p>
          <a:p>
            <a:pPr marL="0" indent="0">
              <a:buNone/>
            </a:pPr>
            <a:r>
              <a:rPr lang="en-AU" b="1" dirty="0">
                <a:sym typeface="Arial" panose="020B0604020202020204" pitchFamily="34" charset="0"/>
              </a:rPr>
              <a:t>Disadvantages</a:t>
            </a:r>
            <a:endParaRPr lang="en-AU" b="1" dirty="0">
              <a:sym typeface="Arial" panose="020B0604020202020204" pitchFamily="34" charset="0"/>
            </a:endParaRPr>
          </a:p>
          <a:p>
            <a:r>
              <a:rPr lang="en-AU" dirty="0">
                <a:sym typeface="Arial" panose="020B0604020202020204" pitchFamily="34" charset="0"/>
              </a:rPr>
              <a:t>More difficult to calculate, less easily understood</a:t>
            </a:r>
            <a:endParaRPr lang="en-AU" dirty="0">
              <a:sym typeface="Arial" panose="020B0604020202020204" pitchFamily="34" charset="0"/>
            </a:endParaRPr>
          </a:p>
          <a:p>
            <a:r>
              <a:rPr lang="en-AU" dirty="0">
                <a:sym typeface="Arial" panose="020B0604020202020204" pitchFamily="34" charset="0"/>
              </a:rPr>
              <a:t>Does not determine actual rate of return or a relative measure of return</a:t>
            </a:r>
            <a:endParaRPr lang="en-AU" dirty="0">
              <a:sym typeface="Arial" panose="020B0604020202020204" pitchFamily="34" charset="0"/>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5400" y="2228004"/>
            <a:ext cx="10873208" cy="3577260"/>
          </a:xfrm>
        </p:spPr>
        <p:txBody>
          <a:bodyPr>
            <a:normAutofit/>
          </a:bodyPr>
          <a:lstStyle/>
          <a:p>
            <a:pPr>
              <a:defRPr/>
            </a:pPr>
            <a:r>
              <a:rPr lang="en-US" altLang="en-US" sz="2400" dirty="0"/>
              <a:t>There are three steps in the NPV method:</a:t>
            </a:r>
            <a:endParaRPr lang="en-US" altLang="en-US" sz="2400" dirty="0"/>
          </a:p>
          <a:p>
            <a:pPr marL="716280" lvl="1" indent="-354330">
              <a:lnSpc>
                <a:spcPct val="90000"/>
              </a:lnSpc>
              <a:buClr>
                <a:srgbClr val="000000"/>
              </a:buClr>
              <a:buSzPct val="90000"/>
              <a:buFont typeface="+mj-lt"/>
              <a:buAutoNum type="arabicPeriod"/>
              <a:defRPr/>
            </a:pPr>
            <a:r>
              <a:rPr lang="en-US" altLang="en-US" sz="2400" dirty="0"/>
              <a:t>Estimate future cash flows</a:t>
            </a:r>
            <a:endParaRPr lang="en-US" altLang="en-US" sz="2400" dirty="0"/>
          </a:p>
          <a:p>
            <a:pPr marL="716280" lvl="1" indent="-354330">
              <a:lnSpc>
                <a:spcPct val="90000"/>
              </a:lnSpc>
              <a:buClr>
                <a:srgbClr val="000000"/>
              </a:buClr>
              <a:buSzPct val="90000"/>
              <a:buFont typeface="+mj-lt"/>
              <a:buAutoNum type="arabicPeriod"/>
              <a:defRPr/>
            </a:pPr>
            <a:r>
              <a:rPr lang="en-US" altLang="en-US" sz="2400" dirty="0"/>
              <a:t>Determine the investor’s cost of capital or required rate of return</a:t>
            </a:r>
            <a:endParaRPr lang="en-US" altLang="en-US" sz="2400" dirty="0"/>
          </a:p>
          <a:p>
            <a:pPr marL="716280" lvl="1" indent="-354330">
              <a:lnSpc>
                <a:spcPct val="90000"/>
              </a:lnSpc>
              <a:buClr>
                <a:srgbClr val="000000"/>
              </a:buClr>
              <a:buSzPct val="90000"/>
              <a:buFont typeface="+mj-lt"/>
              <a:buAutoNum type="arabicPeriod"/>
              <a:defRPr/>
            </a:pPr>
            <a:r>
              <a:rPr lang="en-US" altLang="en-US" sz="2400" dirty="0"/>
              <a:t>Calculate the present value of the future cash flows and decide whether to accept or reject the project</a:t>
            </a:r>
            <a:endParaRPr lang="en-US" altLang="en-US" sz="2400" dirty="0"/>
          </a:p>
          <a:p>
            <a:pPr>
              <a:defRPr/>
            </a:pPr>
            <a:endParaRPr lang="en-AU" sz="2400" dirty="0"/>
          </a:p>
        </p:txBody>
      </p:sp>
      <p:sp>
        <p:nvSpPr>
          <p:cNvPr id="4" name="Slide Number Placeholder 3"/>
          <p:cNvSpPr>
            <a:spLocks noGrp="1"/>
          </p:cNvSpPr>
          <p:nvPr>
            <p:ph type="sldNum" sz="quarter" idx="4294967295"/>
          </p:nvPr>
        </p:nvSpPr>
        <p:spPr/>
        <p:txBody>
          <a:bodyPr/>
          <a:lstStyle/>
          <a:p>
            <a:fld id="{927472EA-109E-4C54-948C-F6DFF44EED60}" type="slidenum">
              <a:rPr lang="en-AU" smtClean="0"/>
            </a:fld>
            <a:endParaRPr lang="en-AU" dirty="0"/>
          </a:p>
        </p:txBody>
      </p:sp>
      <p:sp>
        <p:nvSpPr>
          <p:cNvPr id="6" name="Rectangle 2"/>
          <p:cNvSpPr txBox="1">
            <a:spLocks noChangeArrowheads="1"/>
          </p:cNvSpPr>
          <p:nvPr/>
        </p:nvSpPr>
        <p:spPr bwMode="auto">
          <a:xfrm>
            <a:off x="847726" y="1205136"/>
            <a:ext cx="10801351" cy="4690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lvl1pPr algn="l" defTabSz="685800" rtl="0" eaLnBrk="1" latinLnBrk="0" hangingPunct="1">
              <a:lnSpc>
                <a:spcPct val="90000"/>
              </a:lnSpc>
              <a:spcBef>
                <a:spcPct val="0"/>
              </a:spcBef>
              <a:buNone/>
              <a:defRPr sz="3200" b="0" kern="1200">
                <a:solidFill>
                  <a:schemeClr val="accent1"/>
                </a:solidFill>
                <a:latin typeface="+mj-lt"/>
                <a:ea typeface="+mj-ea"/>
                <a:cs typeface="+mj-cs"/>
              </a:defRPr>
            </a:lvl1pPr>
          </a:lstStyle>
          <a:p>
            <a:pPr>
              <a:spcBef>
                <a:spcPts val="965"/>
              </a:spcBef>
              <a:spcAft>
                <a:spcPct val="0"/>
              </a:spcAft>
            </a:pPr>
            <a:r>
              <a:rPr lang="en-AU" altLang="en-US" smtClean="0">
                <a:cs typeface="Arial" panose="020B0604020202020204" pitchFamily="34" charset="0"/>
              </a:rPr>
              <a:t>Net present value (NPV)</a:t>
            </a:r>
            <a:endParaRPr lang="en-AU" altLang="en-US" dirty="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Title 1"/>
          <p:cNvSpPr>
            <a:spLocks noGrp="1"/>
          </p:cNvSpPr>
          <p:nvPr>
            <p:ph type="title"/>
          </p:nvPr>
        </p:nvSpPr>
        <p:spPr>
          <a:xfrm>
            <a:off x="707366" y="920823"/>
            <a:ext cx="10789234" cy="935038"/>
          </a:xfrm>
        </p:spPr>
        <p:txBody>
          <a:bodyPr>
            <a:noAutofit/>
          </a:bodyPr>
          <a:lstStyle/>
          <a:p>
            <a:r>
              <a:rPr lang="en-US" altLang="en-US" sz="3600" dirty="0"/>
              <a:t>Net present value</a:t>
            </a:r>
            <a:r>
              <a:rPr lang="en-AU" altLang="en-US" sz="3600" dirty="0"/>
              <a:t>= s</a:t>
            </a:r>
            <a:r>
              <a:rPr lang="en-US" altLang="en-US" sz="3600" dirty="0"/>
              <a:t>um of the PVs of all cash flows</a:t>
            </a:r>
            <a:endParaRPr lang="en-AU" altLang="en-US" sz="3600" dirty="0"/>
          </a:p>
        </p:txBody>
      </p:sp>
      <p:sp>
        <p:nvSpPr>
          <p:cNvPr id="3" name="Content Placeholder 2"/>
          <p:cNvSpPr>
            <a:spLocks noGrp="1"/>
          </p:cNvSpPr>
          <p:nvPr>
            <p:ph idx="1"/>
          </p:nvPr>
        </p:nvSpPr>
        <p:spPr>
          <a:xfrm>
            <a:off x="695400" y="3861047"/>
            <a:ext cx="10801200" cy="994099"/>
          </a:xfrm>
        </p:spPr>
        <p:txBody>
          <a:bodyPr>
            <a:noAutofit/>
          </a:bodyPr>
          <a:lstStyle/>
          <a:p>
            <a:pPr eaLnBrk="1" hangingPunct="1"/>
            <a:r>
              <a:rPr lang="en-US" altLang="en-US" sz="2400" dirty="0"/>
              <a:t>Projects usually involve initial </a:t>
            </a:r>
            <a:r>
              <a:rPr lang="en-US" altLang="en-US" sz="2400" b="1" dirty="0">
                <a:solidFill>
                  <a:srgbClr val="FF0000"/>
                </a:solidFill>
              </a:rPr>
              <a:t>costs</a:t>
            </a:r>
            <a:r>
              <a:rPr lang="en-US" altLang="en-US" sz="2400" dirty="0"/>
              <a:t> (outflow), so we can rewrite the equation and separate out the initial cost, CF</a:t>
            </a:r>
            <a:r>
              <a:rPr lang="en-US" altLang="en-US" sz="2400" baseline="-25000" dirty="0"/>
              <a:t>0</a:t>
            </a:r>
            <a:r>
              <a:rPr lang="en-US" altLang="en-US" sz="2400" b="1" dirty="0"/>
              <a:t>:</a:t>
            </a:r>
            <a:endParaRPr lang="en-AU" altLang="en-US" sz="2400" dirty="0"/>
          </a:p>
        </p:txBody>
      </p:sp>
      <p:sp>
        <p:nvSpPr>
          <p:cNvPr id="4" name="Slide Number Placeholder 3"/>
          <p:cNvSpPr>
            <a:spLocks noGrp="1"/>
          </p:cNvSpPr>
          <p:nvPr>
            <p:ph type="sldNum" sz="quarter" idx="4294967295"/>
          </p:nvPr>
        </p:nvSpPr>
        <p:spPr/>
        <p:txBody>
          <a:bodyPr/>
          <a:lstStyle/>
          <a:p>
            <a:fld id="{927472EA-109E-4C54-948C-F6DFF44EED60}" type="slidenum">
              <a:rPr lang="en-AU" smtClean="0"/>
            </a:fld>
            <a:endParaRPr lang="en-AU" dirty="0"/>
          </a:p>
        </p:txBody>
      </p:sp>
      <p:sp>
        <p:nvSpPr>
          <p:cNvPr id="25" name="Text Box 24"/>
          <p:cNvSpPr txBox="1">
            <a:spLocks noChangeArrowheads="1"/>
          </p:cNvSpPr>
          <p:nvPr/>
        </p:nvSpPr>
        <p:spPr bwMode="auto">
          <a:xfrm>
            <a:off x="7190953" y="3352857"/>
            <a:ext cx="20386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Clr>
                <a:schemeClr val="tx1"/>
              </a:buClr>
              <a:buChar char="•"/>
              <a:defRPr kumimoji="1" sz="3200">
                <a:solidFill>
                  <a:schemeClr val="tx1"/>
                </a:solidFill>
                <a:latin typeface="Arial" panose="020B0604020202020204" pitchFamily="34" charset="0"/>
                <a:ea typeface="ヒラギノ角ゴ Pro W3" charset="-128"/>
              </a:defRPr>
            </a:lvl1pPr>
            <a:lvl2pPr marL="742950" indent="-285750" eaLnBrk="0" hangingPunct="0">
              <a:spcBef>
                <a:spcPct val="20000"/>
              </a:spcBef>
              <a:buClr>
                <a:schemeClr val="tx1"/>
              </a:buClr>
              <a:buFont typeface="Arial" panose="020B0604020202020204" pitchFamily="34" charset="0"/>
              <a:buChar char="–"/>
              <a:defRPr kumimoji="1" sz="2800">
                <a:solidFill>
                  <a:schemeClr val="tx1"/>
                </a:solidFill>
                <a:latin typeface="Arial" panose="020B0604020202020204" pitchFamily="34" charset="0"/>
                <a:ea typeface="ヒラギノ角ゴ Pro W3" charset="-128"/>
              </a:defRPr>
            </a:lvl2pPr>
            <a:lvl3pPr marL="1143000" indent="-228600" eaLnBrk="0" hangingPunct="0">
              <a:spcBef>
                <a:spcPct val="20000"/>
              </a:spcBef>
              <a:buClr>
                <a:schemeClr val="tx1"/>
              </a:buClr>
              <a:buFont typeface="Wingdings" panose="05000000000000000000" pitchFamily="2" charset="2"/>
              <a:buChar char="§"/>
              <a:defRPr kumimoji="1" sz="2400">
                <a:solidFill>
                  <a:schemeClr val="tx1"/>
                </a:solidFill>
                <a:latin typeface="Arial" panose="020B0604020202020204" pitchFamily="34" charset="0"/>
                <a:ea typeface="ヒラギノ角ゴ Pro W3" charset="-128"/>
              </a:defRPr>
            </a:lvl3pPr>
            <a:lvl4pPr marL="1600200" indent="-228600" eaLnBrk="0" hangingPunct="0">
              <a:spcBef>
                <a:spcPct val="20000"/>
              </a:spcBef>
              <a:buClr>
                <a:schemeClr val="tx1"/>
              </a:buClr>
              <a:buChar char="•"/>
              <a:defRPr kumimoji="1" sz="2000">
                <a:solidFill>
                  <a:schemeClr val="tx1"/>
                </a:solidFill>
                <a:latin typeface="Arial" panose="020B0604020202020204" pitchFamily="34" charset="0"/>
                <a:ea typeface="ヒラギノ角ゴ Pro W3" charset="-128"/>
              </a:defRPr>
            </a:lvl4pPr>
            <a:lvl5pPr marL="2057400" indent="-228600" eaLnBrk="0" hangingPunct="0">
              <a:spcBef>
                <a:spcPct val="20000"/>
              </a:spcBef>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lr>
                <a:schemeClr val="tx1"/>
              </a:buClr>
              <a:buFont typeface="Arial" panose="020B0604020202020204" pitchFamily="34" charset="0"/>
              <a:buChar char="–"/>
              <a:defRPr kumimoji="1">
                <a:solidFill>
                  <a:schemeClr val="tx1"/>
                </a:solidFill>
                <a:latin typeface="Arial" panose="020B0604020202020204" pitchFamily="34" charset="0"/>
                <a:ea typeface="ヒラギノ角ゴ Pro W3" charset="-128"/>
              </a:defRPr>
            </a:lvl9pPr>
          </a:lstStyle>
          <a:p>
            <a:pPr>
              <a:spcBef>
                <a:spcPct val="50000"/>
              </a:spcBef>
              <a:buClrTx/>
              <a:buFontTx/>
              <a:buNone/>
            </a:pPr>
            <a:r>
              <a:rPr kumimoji="0" lang="en-US" altLang="en-US" sz="2000" b="1" dirty="0">
                <a:solidFill>
                  <a:srgbClr val="CC0000"/>
                </a:solidFill>
                <a:latin typeface="+mn-lt"/>
                <a:ea typeface="MS PGothic" panose="020B0600070205080204" pitchFamily="34" charset="-128"/>
                <a:cs typeface="Arial" panose="020B0604020202020204" pitchFamily="34" charset="0"/>
              </a:rPr>
              <a:t>NOTE: t=0</a:t>
            </a:r>
            <a:endParaRPr kumimoji="0" lang="en-US" altLang="en-US" sz="2000" b="1" dirty="0">
              <a:solidFill>
                <a:srgbClr val="CC0000"/>
              </a:solidFill>
              <a:latin typeface="+mn-lt"/>
              <a:ea typeface="MS PGothic" panose="020B0600070205080204" pitchFamily="34" charset="-128"/>
              <a:cs typeface="Arial" panose="020B0604020202020204" pitchFamily="34" charset="0"/>
            </a:endParaRPr>
          </a:p>
        </p:txBody>
      </p:sp>
      <p:pic>
        <p:nvPicPr>
          <p:cNvPr id="2" name="Picture 1"/>
          <p:cNvPicPr>
            <a:picLocks noChangeAspect="1"/>
          </p:cNvPicPr>
          <p:nvPr/>
        </p:nvPicPr>
        <p:blipFill>
          <a:blip r:embed="rId1"/>
          <a:stretch>
            <a:fillRect/>
          </a:stretch>
        </p:blipFill>
        <p:spPr>
          <a:xfrm>
            <a:off x="4336046" y="2426641"/>
            <a:ext cx="2771775" cy="1123950"/>
          </a:xfrm>
          <a:prstGeom prst="rect">
            <a:avLst/>
          </a:prstGeom>
        </p:spPr>
      </p:pic>
      <p:sp>
        <p:nvSpPr>
          <p:cNvPr id="26" name="Line 25"/>
          <p:cNvSpPr>
            <a:spLocks noChangeShapeType="1"/>
          </p:cNvSpPr>
          <p:nvPr/>
        </p:nvSpPr>
        <p:spPr bwMode="auto">
          <a:xfrm flipH="1" flipV="1">
            <a:off x="6004676" y="3323864"/>
            <a:ext cx="1144711" cy="283444"/>
          </a:xfrm>
          <a:prstGeom prst="line">
            <a:avLst/>
          </a:prstGeom>
          <a:noFill/>
          <a:ln w="19050">
            <a:solidFill>
              <a:srgbClr val="CC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en-AU"/>
          </a:p>
        </p:txBody>
      </p:sp>
      <p:pic>
        <p:nvPicPr>
          <p:cNvPr id="5" name="Picture 4"/>
          <p:cNvPicPr>
            <a:picLocks noChangeAspect="1"/>
          </p:cNvPicPr>
          <p:nvPr/>
        </p:nvPicPr>
        <p:blipFill>
          <a:blip r:embed="rId2"/>
          <a:stretch>
            <a:fillRect/>
          </a:stretch>
        </p:blipFill>
        <p:spPr>
          <a:xfrm>
            <a:off x="3431704" y="4963226"/>
            <a:ext cx="4638675" cy="11525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5" grpId="0"/>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Picture 3" descr="D:\Project\PAU23\130917\ATRIL\Atrill 7e_Image Extraction\c12\12_0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37332" y="698555"/>
            <a:ext cx="9117336" cy="5460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3"/>
          </p:nvPr>
        </p:nvSpPr>
        <p:spPr/>
        <p:txBody>
          <a:bodyPr/>
          <a:lstStyle/>
          <a:p>
            <a:r>
              <a:rPr lang="en-AU"/>
              <a:t>FINM7409</a:t>
            </a:r>
            <a:endParaRPr lang="en-AU" dirty="0"/>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a:spcBef>
                <a:spcPts val="965"/>
              </a:spcBef>
              <a:spcAft>
                <a:spcPct val="0"/>
              </a:spcAft>
            </a:pPr>
            <a:r>
              <a:rPr lang="en-AU" altLang="en-US">
                <a:cs typeface="Arial" panose="020B0604020202020204" pitchFamily="34" charset="0"/>
              </a:rPr>
              <a:t>Net present value (NPV)</a:t>
            </a:r>
            <a:endParaRPr lang="en-AU" altLang="en-US">
              <a:cs typeface="Arial" panose="020B0604020202020204" pitchFamily="34" charset="0"/>
            </a:endParaRPr>
          </a:p>
        </p:txBody>
      </p:sp>
      <p:sp>
        <p:nvSpPr>
          <p:cNvPr id="46083"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marL="346075" indent="-346075">
              <a:spcBef>
                <a:spcPct val="0"/>
              </a:spcBef>
              <a:spcAft>
                <a:spcPts val="1200"/>
              </a:spcAft>
              <a:tabLst>
                <a:tab pos="993775" algn="l"/>
                <a:tab pos="1435100" algn="l"/>
              </a:tabLst>
            </a:pPr>
            <a:r>
              <a:rPr lang="en-AU" altLang="en-US" b="1" dirty="0">
                <a:solidFill>
                  <a:schemeClr val="tx1"/>
                </a:solidFill>
                <a:cs typeface="Arial" panose="020B0604020202020204" pitchFamily="34" charset="0"/>
              </a:rPr>
              <a:t>Interest lost</a:t>
            </a:r>
            <a:r>
              <a:rPr lang="en-AU" altLang="en-US" dirty="0">
                <a:solidFill>
                  <a:schemeClr val="tx1"/>
                </a:solidFill>
                <a:cs typeface="Arial" panose="020B0604020202020204" pitchFamily="34" charset="0"/>
              </a:rPr>
              <a:t> – unless the opportunity to invest delivers returns better than a risk-free rate of return, then opportunity costs are incurred; any acceptable investment opportunity must deliver returns better than those available from the next best opportunity</a:t>
            </a:r>
            <a:endParaRPr lang="en-AU" altLang="en-US" dirty="0">
              <a:solidFill>
                <a:schemeClr val="tx1"/>
              </a:solidFill>
              <a:cs typeface="Arial" panose="020B0604020202020204" pitchFamily="34" charset="0"/>
            </a:endParaRPr>
          </a:p>
          <a:p>
            <a:pPr marL="346075" indent="-346075">
              <a:spcBef>
                <a:spcPct val="0"/>
              </a:spcBef>
              <a:spcAft>
                <a:spcPts val="1200"/>
              </a:spcAft>
              <a:tabLst>
                <a:tab pos="993775" algn="l"/>
                <a:tab pos="1435100" algn="l"/>
              </a:tabLst>
            </a:pPr>
            <a:r>
              <a:rPr lang="en-AU" altLang="en-US" b="1" dirty="0">
                <a:solidFill>
                  <a:schemeClr val="tx1"/>
                </a:solidFill>
                <a:cs typeface="Arial" panose="020B0604020202020204" pitchFamily="34" charset="0"/>
              </a:rPr>
              <a:t>Inflation</a:t>
            </a:r>
            <a:r>
              <a:rPr lang="en-AU" altLang="en-US" dirty="0">
                <a:solidFill>
                  <a:schemeClr val="tx1"/>
                </a:solidFill>
                <a:cs typeface="Arial" panose="020B0604020202020204" pitchFamily="34" charset="0"/>
              </a:rPr>
              <a:t> – compensation for loss of purchasing power is reflected in interest </a:t>
            </a:r>
            <a:r>
              <a:rPr lang="en-AU" altLang="en-US" dirty="0" smtClean="0">
                <a:solidFill>
                  <a:schemeClr val="tx1"/>
                </a:solidFill>
                <a:cs typeface="Arial" panose="020B0604020202020204" pitchFamily="34" charset="0"/>
              </a:rPr>
              <a:t>rates</a:t>
            </a:r>
            <a:endParaRPr lang="en-AU" altLang="en-US" dirty="0">
              <a:solidFill>
                <a:schemeClr val="tx1"/>
              </a:solidFill>
              <a:cs typeface="Arial" panose="020B0604020202020204" pitchFamily="34" charset="0"/>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a:spcBef>
                <a:spcPts val="965"/>
              </a:spcBef>
              <a:spcAft>
                <a:spcPct val="0"/>
              </a:spcAft>
            </a:pPr>
            <a:r>
              <a:rPr lang="en-AU" altLang="en-US" dirty="0">
                <a:cs typeface="Arial" panose="020B0604020202020204" pitchFamily="34" charset="0"/>
              </a:rPr>
              <a:t>Net present value (NPV)</a:t>
            </a:r>
            <a:endParaRPr lang="en-AU" altLang="en-US" dirty="0">
              <a:cs typeface="Arial" panose="020B0604020202020204" pitchFamily="34" charset="0"/>
            </a:endParaRPr>
          </a:p>
        </p:txBody>
      </p:sp>
      <p:sp>
        <p:nvSpPr>
          <p:cNvPr id="48131"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a:spcBef>
                <a:spcPct val="0"/>
              </a:spcBef>
              <a:spcAft>
                <a:spcPts val="1200"/>
              </a:spcAft>
              <a:tabLst>
                <a:tab pos="993775" algn="l"/>
                <a:tab pos="1435100" algn="l"/>
              </a:tabLst>
            </a:pPr>
            <a:r>
              <a:rPr lang="en-AU" altLang="en-US" b="1">
                <a:solidFill>
                  <a:schemeClr val="tx1"/>
                </a:solidFill>
                <a:cs typeface="Arial" panose="020B0604020202020204" pitchFamily="34" charset="0"/>
              </a:rPr>
              <a:t>Risk</a:t>
            </a:r>
            <a:r>
              <a:rPr lang="en-AU" altLang="en-US">
                <a:solidFill>
                  <a:schemeClr val="tx1"/>
                </a:solidFill>
                <a:cs typeface="Arial" panose="020B0604020202020204" pitchFamily="34" charset="0"/>
              </a:rPr>
              <a:t> – in practice, a higher rate of return is expected from projects when the risk seems higher</a:t>
            </a:r>
            <a:endParaRPr lang="en-AU" altLang="en-US">
              <a:solidFill>
                <a:schemeClr val="tx1"/>
              </a:solidFill>
              <a:cs typeface="Arial" panose="020B0604020202020204" pitchFamily="34" charset="0"/>
            </a:endParaRPr>
          </a:p>
          <a:p>
            <a:pPr>
              <a:spcBef>
                <a:spcPct val="0"/>
              </a:spcBef>
              <a:spcAft>
                <a:spcPts val="1200"/>
              </a:spcAft>
              <a:tabLst>
                <a:tab pos="993775" algn="l"/>
                <a:tab pos="1435100" algn="l"/>
              </a:tabLst>
            </a:pPr>
            <a:r>
              <a:rPr lang="en-AU" altLang="en-US">
                <a:solidFill>
                  <a:schemeClr val="tx1"/>
                </a:solidFill>
                <a:cs typeface="Arial" panose="020B0604020202020204" pitchFamily="34" charset="0"/>
              </a:rPr>
              <a:t>A risk premium is a rate of return in excess of that which would be expected from a risk-free investment to compensate the investor for bearing that particular risk</a:t>
            </a:r>
            <a:endParaRPr lang="en-AU" altLang="en-US">
              <a:solidFill>
                <a:schemeClr val="tx1"/>
              </a:solidFill>
              <a:cs typeface="Arial" panose="020B0604020202020204" pitchFamily="34" charset="0"/>
            </a:endParaRPr>
          </a:p>
          <a:p>
            <a:pPr>
              <a:spcBef>
                <a:spcPct val="0"/>
              </a:spcBef>
              <a:spcAft>
                <a:spcPts val="1200"/>
              </a:spcAft>
              <a:tabLst>
                <a:tab pos="993775" algn="l"/>
                <a:tab pos="1435100" algn="l"/>
              </a:tabLst>
            </a:pPr>
            <a:r>
              <a:rPr lang="en-AU" altLang="en-US">
                <a:solidFill>
                  <a:schemeClr val="tx1"/>
                </a:solidFill>
                <a:cs typeface="Arial" panose="020B0604020202020204" pitchFamily="34" charset="0"/>
              </a:rPr>
              <a:t>The logical investor will choose only those investments that will compensate for the loss of interest, loss of purchasing power and risk</a:t>
            </a:r>
            <a:endParaRPr lang="en-AU" altLang="en-US">
              <a:solidFill>
                <a:schemeClr val="tx1"/>
              </a:solidFill>
              <a:cs typeface="Arial" panose="020B0604020202020204" pitchFamily="34" charset="0"/>
            </a:endParaRPr>
          </a:p>
          <a:p>
            <a:pPr>
              <a:spcBef>
                <a:spcPct val="0"/>
              </a:spcBef>
              <a:spcAft>
                <a:spcPts val="1200"/>
              </a:spcAft>
              <a:tabLst>
                <a:tab pos="993775" algn="l"/>
                <a:tab pos="1435100" algn="l"/>
              </a:tabLst>
            </a:pPr>
            <a:r>
              <a:rPr lang="en-AU" altLang="en-US">
                <a:solidFill>
                  <a:schemeClr val="tx1"/>
                </a:solidFill>
                <a:cs typeface="Arial" panose="020B0604020202020204" pitchFamily="34" charset="0"/>
              </a:rPr>
              <a:t>The decision rule is simple – if the NPV is positive, the project is acceptable; if negative, it is rejected. </a:t>
            </a:r>
            <a:r>
              <a:rPr lang="en-AU" altLang="en-US" b="1">
                <a:solidFill>
                  <a:schemeClr val="tx1"/>
                </a:solidFill>
                <a:cs typeface="Arial" panose="020B0604020202020204" pitchFamily="34" charset="0"/>
              </a:rPr>
              <a:t>Assuming unlimited funding.</a:t>
            </a:r>
            <a:endParaRPr lang="en-AU" altLang="en-US" b="1">
              <a:solidFill>
                <a:schemeClr val="tx1"/>
              </a:solidFill>
              <a:cs typeface="Arial" panose="020B0604020202020204" pitchFamily="34" charset="0"/>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itle 5"/>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a:spcBef>
                <a:spcPts val="965"/>
              </a:spcBef>
              <a:spcAft>
                <a:spcPct val="0"/>
              </a:spcAft>
            </a:pPr>
            <a:r>
              <a:rPr lang="en-AU" altLang="en-US">
                <a:cs typeface="Arial" panose="020B0604020202020204" pitchFamily="34" charset="0"/>
              </a:rPr>
              <a:t>Net present value (NPV)</a:t>
            </a:r>
            <a:endParaRPr lang="en-US" altLang="en-US">
              <a:cs typeface="Arial" panose="020B0604020202020204" pitchFamily="34" charset="0"/>
            </a:endParaRPr>
          </a:p>
        </p:txBody>
      </p:sp>
      <p:sp>
        <p:nvSpPr>
          <p:cNvPr id="50179" name="Text Placeholder 6"/>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marL="346075" indent="-346075">
              <a:spcAft>
                <a:spcPts val="1200"/>
              </a:spcAft>
              <a:tabLst>
                <a:tab pos="1435100" algn="l"/>
              </a:tabLst>
            </a:pPr>
            <a:r>
              <a:rPr lang="en-IN" altLang="en-US" b="1" dirty="0">
                <a:solidFill>
                  <a:schemeClr val="tx1"/>
                </a:solidFill>
                <a:cs typeface="Arial" panose="020B0604020202020204" pitchFamily="34" charset="0"/>
              </a:rPr>
              <a:t>Actions of a logical investor</a:t>
            </a:r>
            <a:endParaRPr lang="en-IN" altLang="en-US" b="1" dirty="0">
              <a:solidFill>
                <a:schemeClr val="tx1"/>
              </a:solidFill>
              <a:cs typeface="Arial" panose="020B0604020202020204" pitchFamily="34" charset="0"/>
            </a:endParaRPr>
          </a:p>
          <a:p>
            <a:pPr marL="914400" lvl="1" indent="-457200">
              <a:spcAft>
                <a:spcPts val="1200"/>
              </a:spcAft>
              <a:buClr>
                <a:srgbClr val="000000"/>
              </a:buClr>
              <a:buSzPct val="70000"/>
              <a:buFont typeface="Wingdings" panose="05000000000000000000" pitchFamily="2" charset="2"/>
              <a:buChar char="q"/>
              <a:tabLst>
                <a:tab pos="1435100" algn="l"/>
              </a:tabLst>
            </a:pPr>
            <a:r>
              <a:rPr lang="en-IN" altLang="en-US" sz="2000" dirty="0">
                <a:latin typeface="Arial" panose="020B0604020202020204" pitchFamily="34" charset="0"/>
              </a:rPr>
              <a:t>The logical investor seeking to increase his or her wealth will choose only those investments that will compensate for the loss of interest, the loss of purchasing power of the money invested, and the risk (the fact that the expected returns may not materialise).</a:t>
            </a:r>
            <a:endParaRPr lang="en-IN" altLang="en-US" sz="2000" dirty="0">
              <a:latin typeface="Arial" panose="020B0604020202020204" pitchFamily="34" charset="0"/>
            </a:endParaRPr>
          </a:p>
          <a:p>
            <a:pPr marL="914400" lvl="1" indent="-457200">
              <a:spcAft>
                <a:spcPts val="1200"/>
              </a:spcAft>
              <a:buClr>
                <a:srgbClr val="000000"/>
              </a:buClr>
              <a:buSzPct val="70000"/>
              <a:buFont typeface="Wingdings" panose="05000000000000000000" pitchFamily="2" charset="2"/>
              <a:buChar char="q"/>
              <a:tabLst>
                <a:tab pos="1435100" algn="l"/>
              </a:tabLst>
            </a:pPr>
            <a:r>
              <a:rPr lang="en-IN" altLang="en-US" sz="2000" dirty="0">
                <a:latin typeface="Arial" panose="020B0604020202020204" pitchFamily="34" charset="0"/>
              </a:rPr>
              <a:t>Investors need at least the minimum return before they are prepared to invest.</a:t>
            </a:r>
            <a:endParaRPr lang="en-AU" altLang="en-US" sz="2000" dirty="0">
              <a:latin typeface="Arial" panose="020B0604020202020204" pitchFamily="34" charset="0"/>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a:spcBef>
                <a:spcPts val="965"/>
              </a:spcBef>
              <a:spcAft>
                <a:spcPct val="0"/>
              </a:spcAft>
            </a:pPr>
            <a:r>
              <a:rPr lang="en-US" altLang="en-US">
                <a:cs typeface="Arial" panose="020B0604020202020204" pitchFamily="34" charset="0"/>
              </a:rPr>
              <a:t>Example 12.1</a:t>
            </a:r>
            <a:endParaRPr lang="en-US" altLang="en-US">
              <a:cs typeface="Arial" panose="020B0604020202020204" pitchFamily="34" charset="0"/>
            </a:endParaRPr>
          </a:p>
        </p:txBody>
      </p:sp>
      <p:sp>
        <p:nvSpPr>
          <p:cNvPr id="2" name="Content Placeholder 1"/>
          <p:cNvSpPr>
            <a:spLocks noGrp="1"/>
          </p:cNvSpPr>
          <p:nvPr>
            <p:ph idx="1"/>
          </p:nvPr>
        </p:nvSpPr>
        <p:spPr/>
        <p:txBody>
          <a:bodyPr/>
          <a:lstStyle/>
          <a:p>
            <a:endParaRPr lang="en-US"/>
          </a:p>
        </p:txBody>
      </p:sp>
      <p:pic>
        <p:nvPicPr>
          <p:cNvPr id="52227"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11821" y="1631040"/>
            <a:ext cx="7768358" cy="271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2"/>
          <p:cNvPicPr>
            <a:picLocks noChangeAspect="1" noChangeArrowheads="1"/>
          </p:cNvPicPr>
          <p:nvPr/>
        </p:nvPicPr>
        <p:blipFill>
          <a:blip r:embed="rId2">
            <a:extLst>
              <a:ext uri="{28A0092B-C50C-407E-A947-70E740481C1C}">
                <a14:useLocalDpi xmlns:a14="http://schemas.microsoft.com/office/drawing/2010/main" val="0"/>
              </a:ext>
            </a:extLst>
          </a:blip>
          <a:srcRect l="2" t="39441" r="17134" b="21124"/>
          <a:stretch>
            <a:fillRect/>
          </a:stretch>
        </p:blipFill>
        <p:spPr bwMode="auto">
          <a:xfrm>
            <a:off x="2211821" y="4343194"/>
            <a:ext cx="8049344" cy="196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p:txBody>
          <a:bodyPr/>
          <a:lstStyle/>
          <a:p>
            <a:r>
              <a:rPr lang="en-AU"/>
              <a:t>FINM7409</a:t>
            </a:r>
            <a:endParaRPr lang="en-AU" dirty="0"/>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a:spcBef>
                <a:spcPts val="965"/>
              </a:spcBef>
              <a:spcAft>
                <a:spcPct val="0"/>
              </a:spcAft>
            </a:pPr>
            <a:r>
              <a:rPr lang="en-AU" altLang="en-US">
                <a:cs typeface="Arial" panose="020B0604020202020204" pitchFamily="34" charset="0"/>
              </a:rPr>
              <a:t>Net present value (NPV)</a:t>
            </a:r>
            <a:endParaRPr lang="en-AU" altLang="en-US">
              <a:cs typeface="Arial" panose="020B0604020202020204" pitchFamily="34" charset="0"/>
            </a:endParaRPr>
          </a:p>
        </p:txBody>
      </p:sp>
      <p:graphicFrame>
        <p:nvGraphicFramePr>
          <p:cNvPr id="3" name="Table 2"/>
          <p:cNvGraphicFramePr>
            <a:graphicFrameLocks noGrp="1"/>
          </p:cNvGraphicFramePr>
          <p:nvPr/>
        </p:nvGraphicFramePr>
        <p:xfrm>
          <a:off x="692766" y="2001192"/>
          <a:ext cx="10801350" cy="3323830"/>
        </p:xfrm>
        <a:graphic>
          <a:graphicData uri="http://schemas.openxmlformats.org/drawingml/2006/table">
            <a:tbl>
              <a:tblPr/>
              <a:tblGrid>
                <a:gridCol w="2425767"/>
                <a:gridCol w="2511720"/>
                <a:gridCol w="3163048"/>
                <a:gridCol w="2700815"/>
              </a:tblGrid>
              <a:tr h="488435">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en-AU"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CASH FLOW</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CALCULATION OF PV</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PV</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7620" cap="flat" cmpd="sng" algn="ctr">
                      <a:solidFill>
                        <a:srgbClr val="46817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noFill/>
                  </a:tcPr>
                </a:tc>
              </a:tr>
              <a:tr h="282885">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TIME</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$’000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$’000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r>
              <a:tr h="488435">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Immediately (time 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(100)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(100)/(1 + 0.2)°</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(100.00)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r>
              <a:tr h="282885">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1 year’s time</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20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20/(1 + 0.2)</a:t>
                      </a:r>
                      <a:r>
                        <a:rPr kumimoji="0" lang="en-AU" altLang="en-US" sz="1600" b="0" i="0" u="none" strike="noStrike" cap="none" normalizeH="0" baseline="3000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1</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16.67</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r>
              <a:tr h="282885">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2 years’ time</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40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40/(1 + 0.2)</a:t>
                      </a:r>
                      <a:r>
                        <a:rPr kumimoji="0" lang="en-AU" altLang="en-US" sz="1600" b="0" i="0" u="none" strike="noStrike" cap="none" normalizeH="0" baseline="3000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2</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27.78</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r>
              <a:tr h="282885">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3 years’ time</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60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60/(1 + 0.2)</a:t>
                      </a:r>
                      <a:r>
                        <a:rPr kumimoji="0" lang="en-AU" altLang="en-US" sz="1600" b="0" i="0" u="none" strike="noStrike" cap="none" normalizeH="0" baseline="3000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3</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34.72</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r>
              <a:tr h="282885">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4 years’ time</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60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60/(1 + 0.2)</a:t>
                      </a:r>
                      <a:r>
                        <a:rPr kumimoji="0" lang="en-AU" altLang="en-US" sz="1600" b="0" i="0" u="none" strike="noStrike" cap="none" normalizeH="0" baseline="3000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4</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28.94</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r>
              <a:tr h="282885">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5 years’ time</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40 (20 + 20)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40/(1 + 0.2)</a:t>
                      </a:r>
                      <a:r>
                        <a:rPr kumimoji="0" lang="en-AU" altLang="en-US" sz="1600" b="0" i="0" u="none" strike="noStrike" cap="none" normalizeH="0" baseline="3000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5</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sng"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16.08</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r>
              <a:tr h="282885">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24.19</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solidFill>
                      <a:srgbClr val="FFFFFF"/>
                    </a:solidFill>
                  </a:tcPr>
                </a:tc>
              </a:tr>
            </a:tbl>
          </a:graphicData>
        </a:graphic>
      </p:graphicFrame>
      <p:sp>
        <p:nvSpPr>
          <p:cNvPr id="4" name="Footer Placeholder 3"/>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a:spcBef>
                <a:spcPts val="965"/>
              </a:spcBef>
              <a:spcAft>
                <a:spcPct val="0"/>
              </a:spcAft>
            </a:pPr>
            <a:r>
              <a:rPr lang="en-AU" altLang="en-US">
                <a:cs typeface="Arial" panose="020B0604020202020204" pitchFamily="34" charset="0"/>
              </a:rPr>
              <a:t>Net present value (NPV)</a:t>
            </a:r>
            <a:endParaRPr lang="en-AU" altLang="en-US">
              <a:cs typeface="Arial" panose="020B0604020202020204" pitchFamily="34" charset="0"/>
            </a:endParaRPr>
          </a:p>
        </p:txBody>
      </p:sp>
      <p:sp>
        <p:nvSpPr>
          <p:cNvPr id="55299"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a:spcBef>
                <a:spcPct val="0"/>
              </a:spcBef>
              <a:spcAft>
                <a:spcPts val="1200"/>
              </a:spcAft>
              <a:buNone/>
              <a:tabLst>
                <a:tab pos="993775" algn="l"/>
                <a:tab pos="1435100" algn="l"/>
              </a:tabLst>
            </a:pPr>
            <a:r>
              <a:rPr lang="en-AU" altLang="en-US" b="1">
                <a:solidFill>
                  <a:schemeClr val="tx1"/>
                </a:solidFill>
                <a:cs typeface="Arial" panose="020B0604020202020204" pitchFamily="34" charset="0"/>
              </a:rPr>
              <a:t>Why NPV is superior to ARR and PP</a:t>
            </a:r>
            <a:endParaRPr lang="en-AU" altLang="en-US" b="1">
              <a:solidFill>
                <a:schemeClr val="tx1"/>
              </a:solidFill>
              <a:cs typeface="Arial" panose="020B0604020202020204" pitchFamily="34" charset="0"/>
            </a:endParaRPr>
          </a:p>
          <a:p>
            <a:pPr>
              <a:spcBef>
                <a:spcPct val="0"/>
              </a:spcBef>
              <a:spcAft>
                <a:spcPts val="1200"/>
              </a:spcAft>
              <a:tabLst>
                <a:tab pos="993775" algn="l"/>
                <a:tab pos="1435100" algn="l"/>
              </a:tabLst>
            </a:pPr>
            <a:r>
              <a:rPr lang="en-AU" altLang="en-US" i="1">
                <a:solidFill>
                  <a:schemeClr val="tx1"/>
                </a:solidFill>
                <a:cs typeface="Arial" panose="020B0604020202020204" pitchFamily="34" charset="0"/>
              </a:rPr>
              <a:t>The timing of the cash flows </a:t>
            </a:r>
            <a:r>
              <a:rPr lang="en-AU" altLang="en-US">
                <a:solidFill>
                  <a:schemeClr val="tx1"/>
                </a:solidFill>
                <a:cs typeface="Arial" panose="020B0604020202020204" pitchFamily="34" charset="0"/>
              </a:rPr>
              <a:t>– discounting the various cash flows when they are expected to arise acknowledges that not all cash flows occur simultaneously</a:t>
            </a:r>
            <a:endParaRPr lang="en-AU" altLang="en-US">
              <a:solidFill>
                <a:schemeClr val="tx1"/>
              </a:solidFill>
              <a:cs typeface="Arial" panose="020B0604020202020204" pitchFamily="34" charset="0"/>
            </a:endParaRPr>
          </a:p>
          <a:p>
            <a:pPr>
              <a:spcBef>
                <a:spcPct val="0"/>
              </a:spcBef>
              <a:spcAft>
                <a:spcPts val="1200"/>
              </a:spcAft>
              <a:tabLst>
                <a:tab pos="993775" algn="l"/>
                <a:tab pos="1435100" algn="l"/>
              </a:tabLst>
            </a:pPr>
            <a:r>
              <a:rPr lang="en-AU" altLang="en-US" i="1">
                <a:solidFill>
                  <a:schemeClr val="tx1"/>
                </a:solidFill>
                <a:cs typeface="Arial" panose="020B0604020202020204" pitchFamily="34" charset="0"/>
              </a:rPr>
              <a:t>The whole of the relevant cash flows </a:t>
            </a:r>
            <a:r>
              <a:rPr lang="en-AU" altLang="en-US">
                <a:solidFill>
                  <a:schemeClr val="tx1"/>
                </a:solidFill>
                <a:cs typeface="Arial" panose="020B0604020202020204" pitchFamily="34" charset="0"/>
              </a:rPr>
              <a:t>– NPV includes all of the relevant cash flows irrespective of when they are expected to occur</a:t>
            </a:r>
            <a:endParaRPr lang="en-AU" altLang="en-US">
              <a:solidFill>
                <a:schemeClr val="tx1"/>
              </a:solidFill>
              <a:cs typeface="Arial" panose="020B0604020202020204" pitchFamily="34" charset="0"/>
            </a:endParaRPr>
          </a:p>
          <a:p>
            <a:pPr>
              <a:spcBef>
                <a:spcPct val="0"/>
              </a:spcBef>
              <a:spcAft>
                <a:spcPts val="1200"/>
              </a:spcAft>
              <a:tabLst>
                <a:tab pos="993775" algn="l"/>
                <a:tab pos="1435100" algn="l"/>
              </a:tabLst>
            </a:pPr>
            <a:r>
              <a:rPr lang="en-AU" altLang="en-US" i="1">
                <a:solidFill>
                  <a:schemeClr val="tx1"/>
                </a:solidFill>
                <a:cs typeface="Arial" panose="020B0604020202020204" pitchFamily="34" charset="0"/>
              </a:rPr>
              <a:t>The objectives of the business </a:t>
            </a:r>
            <a:r>
              <a:rPr lang="en-AU" altLang="en-US">
                <a:solidFill>
                  <a:schemeClr val="tx1"/>
                </a:solidFill>
                <a:cs typeface="Arial" panose="020B0604020202020204" pitchFamily="34" charset="0"/>
              </a:rPr>
              <a:t>– NPV is the only method in which the output bears directly on the wealth of the business</a:t>
            </a:r>
            <a:endParaRPr lang="en-AU" altLang="en-US">
              <a:solidFill>
                <a:schemeClr val="tx1"/>
              </a:solidFill>
              <a:cs typeface="Arial" panose="020B0604020202020204" pitchFamily="34" charset="0"/>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a:spcBef>
                <a:spcPts val="965"/>
              </a:spcBef>
              <a:spcAft>
                <a:spcPct val="0"/>
              </a:spcAft>
            </a:pPr>
            <a:r>
              <a:rPr lang="en-AU" altLang="en-US">
                <a:cs typeface="Arial" panose="020B0604020202020204" pitchFamily="34" charset="0"/>
                <a:sym typeface="Verdana" panose="020B0604030504040204" pitchFamily="4" charset="0"/>
              </a:rPr>
              <a:t>Learning Objectives (continued)</a:t>
            </a:r>
            <a:endParaRPr lang="en-US" altLang="en-US">
              <a:cs typeface="Arial" panose="020B0604020202020204" pitchFamily="34" charset="0"/>
            </a:endParaRPr>
          </a:p>
        </p:txBody>
      </p:sp>
      <p:sp>
        <p:nvSpPr>
          <p:cNvPr id="12291"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marL="457200" indent="-457200">
              <a:spcBef>
                <a:spcPct val="0"/>
              </a:spcBef>
              <a:spcAft>
                <a:spcPts val="1200"/>
              </a:spcAft>
              <a:buFontTx/>
              <a:buAutoNum type="arabicPeriod" startAt="5"/>
              <a:tabLst>
                <a:tab pos="993775" algn="l"/>
                <a:tab pos="1435100" algn="l"/>
              </a:tabLst>
            </a:pPr>
            <a:r>
              <a:rPr lang="en-US" altLang="en-US">
                <a:solidFill>
                  <a:schemeClr val="tx1"/>
                </a:solidFill>
                <a:cs typeface="Arial" panose="020B0604020202020204" pitchFamily="34" charset="0"/>
              </a:rPr>
              <a:t>Demonstrate an understanding of the ‘internal rate of return’ method with respect to the formula, decision rule, and strengths and weaknesses</a:t>
            </a:r>
            <a:endParaRPr lang="en-US" altLang="en-US">
              <a:solidFill>
                <a:schemeClr val="tx1"/>
              </a:solidFill>
              <a:cs typeface="Arial" panose="020B0604020202020204" pitchFamily="34" charset="0"/>
            </a:endParaRPr>
          </a:p>
          <a:p>
            <a:pPr marL="457200" indent="-457200">
              <a:spcBef>
                <a:spcPct val="0"/>
              </a:spcBef>
              <a:spcAft>
                <a:spcPts val="1200"/>
              </a:spcAft>
              <a:buFontTx/>
              <a:buAutoNum type="arabicPeriod" startAt="5"/>
              <a:tabLst>
                <a:tab pos="993775" algn="l"/>
                <a:tab pos="1435100" algn="l"/>
              </a:tabLst>
            </a:pPr>
            <a:r>
              <a:rPr lang="en-US" altLang="en-US">
                <a:solidFill>
                  <a:schemeClr val="tx1"/>
                </a:solidFill>
                <a:cs typeface="Arial" panose="020B0604020202020204" pitchFamily="34" charset="0"/>
              </a:rPr>
              <a:t>Identify and deal with a range of practical issues relating to investment appraisal</a:t>
            </a:r>
            <a:endParaRPr lang="en-US" altLang="en-US">
              <a:solidFill>
                <a:schemeClr val="tx1"/>
              </a:solidFill>
              <a:cs typeface="Arial" panose="020B0604020202020204" pitchFamily="34" charset="0"/>
            </a:endParaRPr>
          </a:p>
          <a:p>
            <a:pPr marL="457200" indent="-457200">
              <a:spcBef>
                <a:spcPct val="0"/>
              </a:spcBef>
              <a:spcAft>
                <a:spcPts val="1200"/>
              </a:spcAft>
              <a:buFontTx/>
              <a:buAutoNum type="arabicPeriod" startAt="5"/>
              <a:tabLst>
                <a:tab pos="993775" algn="l"/>
                <a:tab pos="1435100" algn="l"/>
              </a:tabLst>
            </a:pPr>
            <a:r>
              <a:rPr lang="en-US" altLang="en-US">
                <a:solidFill>
                  <a:schemeClr val="tx1"/>
                </a:solidFill>
                <a:cs typeface="Arial" panose="020B0604020202020204" pitchFamily="34" charset="0"/>
              </a:rPr>
              <a:t>Describe investment appraisal in practice, and explain the need to link it with strategic planning.</a:t>
            </a:r>
            <a:endParaRPr lang="en-AU" altLang="en-US">
              <a:solidFill>
                <a:schemeClr val="tx1"/>
              </a:solidFill>
              <a:cs typeface="Arial" panose="020B0604020202020204" pitchFamily="34" charset="0"/>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a:spcBef>
                <a:spcPts val="965"/>
              </a:spcBef>
              <a:spcAft>
                <a:spcPct val="0"/>
              </a:spcAft>
            </a:pPr>
            <a:r>
              <a:rPr lang="en-AU" altLang="en-US">
                <a:cs typeface="Arial" panose="020B0604020202020204" pitchFamily="34" charset="0"/>
              </a:rPr>
              <a:t>Net present value (NPV)</a:t>
            </a:r>
            <a:endParaRPr lang="en-AU" altLang="en-US">
              <a:cs typeface="Arial" panose="020B0604020202020204" pitchFamily="34" charset="0"/>
            </a:endParaRPr>
          </a:p>
        </p:txBody>
      </p:sp>
      <p:sp>
        <p:nvSpPr>
          <p:cNvPr id="56323"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marL="346075" indent="-346075">
              <a:spcBef>
                <a:spcPct val="0"/>
              </a:spcBef>
              <a:spcAft>
                <a:spcPts val="1200"/>
              </a:spcAft>
              <a:buNone/>
              <a:tabLst>
                <a:tab pos="993775" algn="l"/>
                <a:tab pos="1435100" algn="l"/>
              </a:tabLst>
            </a:pPr>
            <a:r>
              <a:rPr lang="en-AU" altLang="en-US" b="1">
                <a:solidFill>
                  <a:schemeClr val="tx1"/>
                </a:solidFill>
                <a:cs typeface="Arial" panose="020B0604020202020204" pitchFamily="34" charset="0"/>
              </a:rPr>
              <a:t>Two potential limitations</a:t>
            </a:r>
            <a:endParaRPr lang="en-AU" altLang="en-US" b="1">
              <a:solidFill>
                <a:schemeClr val="tx1"/>
              </a:solidFill>
              <a:cs typeface="Arial" panose="020B0604020202020204" pitchFamily="34" charset="0"/>
            </a:endParaRPr>
          </a:p>
          <a:p>
            <a:pPr marL="346075" indent="-346075">
              <a:spcBef>
                <a:spcPct val="0"/>
              </a:spcBef>
              <a:spcAft>
                <a:spcPts val="1200"/>
              </a:spcAft>
              <a:tabLst>
                <a:tab pos="993775" algn="l"/>
                <a:tab pos="1435100" algn="l"/>
              </a:tabLst>
            </a:pPr>
            <a:r>
              <a:rPr lang="en-AU" altLang="en-US" i="1">
                <a:solidFill>
                  <a:schemeClr val="tx1"/>
                </a:solidFill>
                <a:cs typeface="Arial" panose="020B0604020202020204" pitchFamily="34" charset="0"/>
              </a:rPr>
              <a:t>The actual return percentage is unknown</a:t>
            </a:r>
            <a:r>
              <a:rPr lang="en-AU" altLang="en-US">
                <a:solidFill>
                  <a:schemeClr val="tx1"/>
                </a:solidFill>
                <a:cs typeface="Arial" panose="020B0604020202020204" pitchFamily="34" charset="0"/>
              </a:rPr>
              <a:t> – NPV simply reveals if the projected return is either higher (+) or lower (–) than the discount rate, not how much higher or lower</a:t>
            </a:r>
            <a:endParaRPr lang="en-AU" altLang="en-US">
              <a:solidFill>
                <a:schemeClr val="tx1"/>
              </a:solidFill>
              <a:cs typeface="Arial" panose="020B0604020202020204" pitchFamily="34" charset="0"/>
            </a:endParaRPr>
          </a:p>
          <a:p>
            <a:pPr marL="346075" indent="-346075">
              <a:spcBef>
                <a:spcPct val="0"/>
              </a:spcBef>
              <a:spcAft>
                <a:spcPts val="1200"/>
              </a:spcAft>
              <a:tabLst>
                <a:tab pos="993775" algn="l"/>
                <a:tab pos="1435100" algn="l"/>
              </a:tabLst>
            </a:pPr>
            <a:r>
              <a:rPr lang="en-AU" altLang="en-US" i="1">
                <a:solidFill>
                  <a:schemeClr val="tx1"/>
                </a:solidFill>
                <a:cs typeface="Arial" panose="020B0604020202020204" pitchFamily="34" charset="0"/>
              </a:rPr>
              <a:t>Ranking of alternative projects</a:t>
            </a:r>
            <a:r>
              <a:rPr lang="en-AU" altLang="en-US">
                <a:solidFill>
                  <a:schemeClr val="tx1"/>
                </a:solidFill>
                <a:cs typeface="Arial" panose="020B0604020202020204" pitchFamily="34" charset="0"/>
              </a:rPr>
              <a:t> – </a:t>
            </a:r>
            <a:r>
              <a:rPr lang="en-AU" altLang="en-US" b="1">
                <a:solidFill>
                  <a:schemeClr val="tx1"/>
                </a:solidFill>
                <a:cs typeface="Arial" panose="020B0604020202020204" pitchFamily="34" charset="0"/>
              </a:rPr>
              <a:t>If funds are limited</a:t>
            </a:r>
            <a:r>
              <a:rPr lang="en-AU" altLang="en-US">
                <a:solidFill>
                  <a:schemeClr val="tx1"/>
                </a:solidFill>
                <a:cs typeface="Arial" panose="020B0604020202020204" pitchFamily="34" charset="0"/>
              </a:rPr>
              <a:t>, NPV does not enable ranking of positive projects and, therefore, the best investment strategy may not be determined</a:t>
            </a:r>
            <a:endParaRPr lang="en-AU" altLang="en-US">
              <a:solidFill>
                <a:schemeClr val="tx1"/>
              </a:solidFill>
              <a:cs typeface="Arial" panose="020B0604020202020204" pitchFamily="34" charset="0"/>
            </a:endParaRPr>
          </a:p>
          <a:p>
            <a:pPr marL="346075" indent="-346075">
              <a:spcBef>
                <a:spcPct val="0"/>
              </a:spcBef>
              <a:spcAft>
                <a:spcPts val="1200"/>
              </a:spcAft>
              <a:tabLst>
                <a:tab pos="993775" algn="l"/>
                <a:tab pos="1435100" algn="l"/>
              </a:tabLst>
            </a:pPr>
            <a:endParaRPr lang="en-AU" altLang="en-US">
              <a:solidFill>
                <a:schemeClr val="tx1"/>
              </a:solidFill>
              <a:cs typeface="Arial" panose="020B0604020202020204" pitchFamily="34" charset="0"/>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a:spcBef>
                <a:spcPts val="965"/>
              </a:spcBef>
              <a:spcAft>
                <a:spcPct val="0"/>
              </a:spcAft>
            </a:pPr>
            <a:r>
              <a:rPr lang="en-AU" altLang="en-US">
                <a:cs typeface="Arial" panose="020B0604020202020204" pitchFamily="34" charset="0"/>
              </a:rPr>
              <a:t>Discounted payback</a:t>
            </a:r>
            <a:endParaRPr lang="en-AU" altLang="en-US">
              <a:cs typeface="Arial" panose="020B0604020202020204" pitchFamily="34" charset="0"/>
            </a:endParaRPr>
          </a:p>
        </p:txBody>
      </p:sp>
      <p:sp>
        <p:nvSpPr>
          <p:cNvPr id="57347"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marL="346075" indent="-346075">
              <a:spcBef>
                <a:spcPct val="0"/>
              </a:spcBef>
              <a:spcAft>
                <a:spcPts val="1200"/>
              </a:spcAft>
              <a:tabLst>
                <a:tab pos="993775" algn="l"/>
                <a:tab pos="1435100" algn="l"/>
              </a:tabLst>
            </a:pPr>
            <a:r>
              <a:rPr lang="en-AU" altLang="en-US">
                <a:solidFill>
                  <a:schemeClr val="tx1"/>
                </a:solidFill>
                <a:cs typeface="Arial" panose="020B0604020202020204" pitchFamily="34" charset="0"/>
              </a:rPr>
              <a:t>Whereas the payback period (PP) method does not take into consideration the time value of money, discounted payback compares the initial cost with the cash inflows after discounting</a:t>
            </a:r>
            <a:endParaRPr lang="en-AU" altLang="en-US">
              <a:solidFill>
                <a:schemeClr val="tx1"/>
              </a:solidFill>
              <a:cs typeface="Arial" panose="020B0604020202020204" pitchFamily="34" charset="0"/>
            </a:endParaRPr>
          </a:p>
          <a:p>
            <a:pPr marL="346075" indent="-346075">
              <a:spcBef>
                <a:spcPct val="0"/>
              </a:spcBef>
              <a:spcAft>
                <a:spcPts val="1200"/>
              </a:spcAft>
              <a:buNone/>
              <a:tabLst>
                <a:tab pos="993775" algn="l"/>
                <a:tab pos="1435100" algn="l"/>
              </a:tabLst>
            </a:pPr>
            <a:endParaRPr lang="en-AU" altLang="en-US">
              <a:solidFill>
                <a:schemeClr val="tx1"/>
              </a:solidFill>
              <a:cs typeface="Arial" panose="020B0604020202020204" pitchFamily="34" charset="0"/>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a:spcBef>
                <a:spcPts val="965"/>
              </a:spcBef>
              <a:spcAft>
                <a:spcPct val="0"/>
              </a:spcAft>
            </a:pPr>
            <a:r>
              <a:rPr lang="en-US" altLang="en-US">
                <a:cs typeface="Arial" panose="020B0604020202020204" pitchFamily="34" charset="0"/>
              </a:rPr>
              <a:t>Example 12.4</a:t>
            </a:r>
            <a:endParaRPr lang="en-US" altLang="en-US">
              <a:cs typeface="Arial" panose="020B0604020202020204" pitchFamily="34" charset="0"/>
            </a:endParaRPr>
          </a:p>
        </p:txBody>
      </p:sp>
      <p:sp>
        <p:nvSpPr>
          <p:cNvPr id="2" name="Content Placeholder 1"/>
          <p:cNvSpPr>
            <a:spLocks noGrp="1"/>
          </p:cNvSpPr>
          <p:nvPr>
            <p:ph idx="1"/>
          </p:nvPr>
        </p:nvSpPr>
        <p:spPr/>
        <p:txBody>
          <a:bodyPr/>
          <a:lstStyle/>
          <a:p>
            <a:endParaRPr lang="en-US"/>
          </a:p>
        </p:txBody>
      </p:sp>
      <p:pic>
        <p:nvPicPr>
          <p:cNvPr id="59395"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95389" y="1662114"/>
            <a:ext cx="9801225"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p:txBody>
          <a:bodyPr/>
          <a:lstStyle/>
          <a:p>
            <a:r>
              <a:rPr lang="en-AU"/>
              <a:t>FINM7409</a:t>
            </a:r>
            <a:endParaRPr lang="en-AU" dirty="0"/>
          </a:p>
        </p:txBody>
      </p:sp>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noFill/>
        </p:spPr>
        <p:txBody>
          <a:bodyPr>
            <a:noAutofit/>
          </a:bodyPr>
          <a:lstStyle/>
          <a:p>
            <a:pPr eaLnBrk="1" hangingPunct="1"/>
            <a:r>
              <a:rPr lang="en-US" altLang="en-US" sz="3600" dirty="0">
                <a:ea typeface="MS PGothic" panose="020B0600070205080204" pitchFamily="34" charset="-128"/>
              </a:rPr>
              <a:t>Internal rate of </a:t>
            </a:r>
            <a:r>
              <a:rPr lang="en-US" altLang="en-US" sz="3600" dirty="0" smtClean="0">
                <a:ea typeface="MS PGothic" panose="020B0600070205080204" pitchFamily="34" charset="-128"/>
              </a:rPr>
              <a:t>return (IRR)</a:t>
            </a:r>
            <a:endParaRPr lang="en-US" altLang="en-US" sz="3600" dirty="0">
              <a:ea typeface="MS PGothic" panose="020B0600070205080204" pitchFamily="34" charset="-128"/>
            </a:endParaRPr>
          </a:p>
        </p:txBody>
      </p:sp>
      <p:sp>
        <p:nvSpPr>
          <p:cNvPr id="2" name="Content Placeholder 1"/>
          <p:cNvSpPr>
            <a:spLocks noGrp="1"/>
          </p:cNvSpPr>
          <p:nvPr>
            <p:ph idx="1"/>
          </p:nvPr>
        </p:nvSpPr>
        <p:spPr>
          <a:xfrm>
            <a:off x="695326" y="1844825"/>
            <a:ext cx="10801350" cy="4464496"/>
          </a:xfrm>
        </p:spPr>
        <p:txBody>
          <a:bodyPr>
            <a:normAutofit/>
          </a:bodyPr>
          <a:lstStyle/>
          <a:p>
            <a:pPr>
              <a:buSzPct val="90000"/>
              <a:defRPr/>
            </a:pPr>
            <a:r>
              <a:rPr lang="en-US" altLang="en-US" sz="2400" dirty="0">
                <a:ea typeface="MS PGothic" panose="020B0600070205080204" pitchFamily="34" charset="-128"/>
              </a:rPr>
              <a:t>The IRR is the discount rate that </a:t>
            </a:r>
            <a:r>
              <a:rPr lang="en-US" altLang="en-US" sz="2400" b="1" dirty="0">
                <a:ea typeface="MS PGothic" panose="020B0600070205080204" pitchFamily="34" charset="-128"/>
              </a:rPr>
              <a:t>makes the NPV to equal zero</a:t>
            </a:r>
            <a:endParaRPr lang="en-US" altLang="en-US" sz="2400" b="1" dirty="0">
              <a:ea typeface="MS PGothic" panose="020B0600070205080204" pitchFamily="34" charset="-128"/>
            </a:endParaRPr>
          </a:p>
          <a:p>
            <a:pPr>
              <a:buSzPct val="90000"/>
              <a:defRPr/>
            </a:pPr>
            <a:r>
              <a:rPr lang="en-US" altLang="en-US" sz="2400" dirty="0">
                <a:solidFill>
                  <a:schemeClr val="tx1"/>
                </a:solidFill>
                <a:ea typeface="MS PGothic" panose="020B0600070205080204" pitchFamily="34" charset="-128"/>
              </a:rPr>
              <a:t>Mathematically, we can write this by rearranging the </a:t>
            </a:r>
            <a:r>
              <a:rPr lang="en-US" altLang="en-US" dirty="0" smtClean="0">
                <a:ea typeface="MS PGothic" panose="020B0600070205080204" pitchFamily="34" charset="-128"/>
              </a:rPr>
              <a:t>NPV </a:t>
            </a:r>
            <a:r>
              <a:rPr lang="en-US" altLang="en-US" sz="2400" dirty="0" smtClean="0">
                <a:solidFill>
                  <a:schemeClr val="tx1"/>
                </a:solidFill>
                <a:ea typeface="MS PGothic" panose="020B0600070205080204" pitchFamily="34" charset="-128"/>
              </a:rPr>
              <a:t>formula :</a:t>
            </a:r>
            <a:endParaRPr lang="en-US" altLang="en-US" sz="3200" dirty="0">
              <a:ea typeface="MS PGothic" panose="020B0600070205080204" pitchFamily="34" charset="-128"/>
            </a:endParaRPr>
          </a:p>
          <a:p>
            <a:pPr>
              <a:buSzPct val="90000"/>
              <a:defRPr/>
            </a:pPr>
            <a:endParaRPr lang="en-US" altLang="en-US" b="1" dirty="0">
              <a:solidFill>
                <a:schemeClr val="tx1"/>
              </a:solidFill>
              <a:ea typeface="MS PGothic" panose="020B0600070205080204" pitchFamily="34" charset="-128"/>
            </a:endParaRPr>
          </a:p>
          <a:p>
            <a:pPr>
              <a:buSzPct val="90000"/>
              <a:defRPr/>
            </a:pPr>
            <a:endParaRPr lang="en-US" altLang="en-US" sz="2400" b="1" dirty="0">
              <a:ea typeface="MS PGothic" panose="020B0600070205080204" pitchFamily="34" charset="-128"/>
            </a:endParaRPr>
          </a:p>
          <a:p>
            <a:pPr>
              <a:buSzPct val="90000"/>
              <a:defRPr/>
            </a:pPr>
            <a:endParaRPr lang="en-US" altLang="en-US" sz="2400" b="1" dirty="0">
              <a:ea typeface="MS PGothic" panose="020B0600070205080204" pitchFamily="34" charset="-128"/>
            </a:endParaRPr>
          </a:p>
          <a:p>
            <a:pPr>
              <a:buSzPct val="90000"/>
              <a:defRPr/>
            </a:pPr>
            <a:endParaRPr lang="en-US" altLang="en-US" sz="2400" dirty="0" smtClean="0">
              <a:ea typeface="MS PGothic" panose="020B0600070205080204" pitchFamily="34" charset="-128"/>
            </a:endParaRPr>
          </a:p>
          <a:p>
            <a:pPr>
              <a:buSzPct val="90000"/>
              <a:defRPr/>
            </a:pPr>
            <a:r>
              <a:rPr lang="en-US" altLang="en-US" sz="2400" dirty="0" smtClean="0">
                <a:ea typeface="MS PGothic" panose="020B0600070205080204" pitchFamily="34" charset="-128"/>
              </a:rPr>
              <a:t>IRR </a:t>
            </a:r>
            <a:r>
              <a:rPr lang="en-US" altLang="en-US" sz="2400" dirty="0">
                <a:ea typeface="MS PGothic" panose="020B0600070205080204" pitchFamily="34" charset="-128"/>
              </a:rPr>
              <a:t>is an expected rate of return, much like the yield to maturity calculation that was made on bonds</a:t>
            </a:r>
            <a:endParaRPr lang="en-US" altLang="en-US" sz="2400" dirty="0">
              <a:ea typeface="MS PGothic" panose="020B0600070205080204" pitchFamily="34" charset="-128"/>
            </a:endParaRPr>
          </a:p>
          <a:p>
            <a:pPr>
              <a:buSzPct val="90000"/>
              <a:defRPr/>
            </a:pPr>
            <a:r>
              <a:rPr lang="en-US" altLang="en-US" sz="2400" dirty="0">
                <a:ea typeface="MS PGothic" panose="020B0600070205080204" pitchFamily="34" charset="-128"/>
              </a:rPr>
              <a:t>Need to apply the same trial-and-error method to calculate </a:t>
            </a:r>
            <a:r>
              <a:rPr lang="en-US" altLang="en-US" sz="2400" dirty="0" smtClean="0">
                <a:ea typeface="MS PGothic" panose="020B0600070205080204" pitchFamily="34" charset="-128"/>
              </a:rPr>
              <a:t>the IRR</a:t>
            </a:r>
            <a:endParaRPr lang="en-US" altLang="en-US" sz="2400" dirty="0">
              <a:ea typeface="MS PGothic" panose="020B0600070205080204" pitchFamily="34" charset="-128"/>
            </a:endParaRPr>
          </a:p>
          <a:p>
            <a:pPr>
              <a:defRPr/>
            </a:pPr>
            <a:endParaRPr lang="en-AU" dirty="0">
              <a:solidFill>
                <a:schemeClr val="tx1"/>
              </a:solidFill>
            </a:endParaRPr>
          </a:p>
        </p:txBody>
      </p:sp>
      <p:sp>
        <p:nvSpPr>
          <p:cNvPr id="5" name="Slide Number Placeholder 4"/>
          <p:cNvSpPr>
            <a:spLocks noGrp="1"/>
          </p:cNvSpPr>
          <p:nvPr>
            <p:ph type="sldNum" sz="quarter" idx="4294967295"/>
          </p:nvPr>
        </p:nvSpPr>
        <p:spPr/>
        <p:txBody>
          <a:bodyPr/>
          <a:lstStyle/>
          <a:p>
            <a:fld id="{927472EA-109E-4C54-948C-F6DFF44EED60}" type="slidenum">
              <a:rPr lang="en-AU" smtClean="0"/>
            </a:fld>
            <a:endParaRPr lang="en-AU" dirty="0"/>
          </a:p>
        </p:txBody>
      </p:sp>
      <p:sp>
        <p:nvSpPr>
          <p:cNvPr id="36868" name="Rectangle 6"/>
          <p:cNvSpPr>
            <a:spLocks noChangeArrowheads="1"/>
          </p:cNvSpPr>
          <p:nvPr/>
        </p:nvSpPr>
        <p:spPr bwMode="auto">
          <a:xfrm>
            <a:off x="1905000" y="3962400"/>
            <a:ext cx="8305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800100" indent="-338455">
              <a:spcBef>
                <a:spcPct val="20000"/>
              </a:spcBef>
              <a:buClr>
                <a:schemeClr val="tx1"/>
              </a:buClr>
              <a:buSzPct val="90000"/>
              <a:buFont typeface="Wingdings" panose="05000000000000000000" pitchFamily="2" charset="2"/>
              <a:buChar char="Ø"/>
            </a:pPr>
            <a:endParaRPr lang="en-US" altLang="en-US" sz="2600"/>
          </a:p>
        </p:txBody>
      </p:sp>
      <mc:AlternateContent xmlns:mc="http://schemas.openxmlformats.org/markup-compatibility/2006">
        <mc:Choice xmlns:a14="http://schemas.microsoft.com/office/drawing/2010/main" Requires="a14">
          <p:sp>
            <p:nvSpPr>
              <p:cNvPr id="3" name="Rectangle 2"/>
              <p:cNvSpPr/>
              <p:nvPr/>
            </p:nvSpPr>
            <p:spPr>
              <a:xfrm>
                <a:off x="2639616" y="2767590"/>
                <a:ext cx="6096000" cy="1743554"/>
              </a:xfrm>
              <a:prstGeom prst="rect">
                <a:avLst/>
              </a:prstGeom>
            </p:spPr>
            <p:txBody>
              <a:bodyPr>
                <a:spAutoFit/>
              </a:bodyPr>
              <a:lstStyle/>
              <a:p>
                <a:pPr marL="6985" marR="25400" indent="-6985" algn="just">
                  <a:lnSpc>
                    <a:spcPct val="112000"/>
                  </a:lnSpc>
                  <a:spcAft>
                    <a:spcPts val="600"/>
                  </a:spcAft>
                </a:pPr>
                <a14:m>
                  <m:oMathPara xmlns:m="http://schemas.openxmlformats.org/officeDocument/2006/math">
                    <m:oMathParaPr>
                      <m:jc m:val="centerGroup"/>
                    </m:oMathParaPr>
                    <m:oMath xmlns:m="http://schemas.openxmlformats.org/officeDocument/2006/math">
                      <m:r>
                        <a:rPr lang="en-AU" i="1">
                          <a:solidFill>
                            <a:srgbClr val="000000"/>
                          </a:solidFill>
                          <a:latin typeface="Cambria Math" panose="02040503050406030204" pitchFamily="18" charset="0"/>
                          <a:ea typeface="Calibri" panose="020F0502020204030204" pitchFamily="34" charset="0"/>
                        </a:rPr>
                        <m:t>𝑁𝑃𝑉</m:t>
                      </m:r>
                      <m:r>
                        <a:rPr lang="en-AU" i="1">
                          <a:solidFill>
                            <a:srgbClr val="000000"/>
                          </a:solidFill>
                          <a:latin typeface="Cambria Math" panose="02040503050406030204" pitchFamily="18" charset="0"/>
                          <a:ea typeface="Calibri" panose="020F0502020204030204" pitchFamily="34" charset="0"/>
                        </a:rPr>
                        <m:t>=−</m:t>
                      </m:r>
                      <m:r>
                        <a:rPr lang="en-AU" i="1">
                          <a:solidFill>
                            <a:srgbClr val="000000"/>
                          </a:solidFill>
                          <a:latin typeface="Cambria Math" panose="02040503050406030204" pitchFamily="18" charset="0"/>
                          <a:ea typeface="Calibri" panose="020F0502020204030204" pitchFamily="34" charset="0"/>
                        </a:rPr>
                        <m:t>𝐶</m:t>
                      </m:r>
                      <m:sSub>
                        <m:sSubPr>
                          <m:ctrlPr>
                            <a:rPr lang="en-AU" i="1">
                              <a:solidFill>
                                <a:srgbClr val="000000"/>
                              </a:solidFill>
                              <a:latin typeface="Cambria Math" panose="02040503050406030204" pitchFamily="18" charset="0"/>
                              <a:ea typeface="Calibri" panose="020F0502020204030204" pitchFamily="34" charset="0"/>
                            </a:rPr>
                          </m:ctrlPr>
                        </m:sSubPr>
                        <m:e>
                          <m:r>
                            <a:rPr lang="en-AU" i="1">
                              <a:solidFill>
                                <a:srgbClr val="000000"/>
                              </a:solidFill>
                              <a:latin typeface="Cambria Math" panose="02040503050406030204" pitchFamily="18" charset="0"/>
                              <a:ea typeface="Calibri" panose="020F0502020204030204" pitchFamily="34" charset="0"/>
                            </a:rPr>
                            <m:t>𝐹</m:t>
                          </m:r>
                        </m:e>
                        <m:sub>
                          <m:r>
                            <a:rPr lang="en-AU" i="1">
                              <a:solidFill>
                                <a:srgbClr val="000000"/>
                              </a:solidFill>
                              <a:latin typeface="Cambria Math" panose="02040503050406030204" pitchFamily="18" charset="0"/>
                              <a:ea typeface="Calibri" panose="020F0502020204030204" pitchFamily="34" charset="0"/>
                            </a:rPr>
                            <m:t>0</m:t>
                          </m:r>
                        </m:sub>
                      </m:sSub>
                      <m:r>
                        <a:rPr lang="en-AU" i="1">
                          <a:solidFill>
                            <a:srgbClr val="000000"/>
                          </a:solidFill>
                          <a:latin typeface="Cambria Math" panose="02040503050406030204" pitchFamily="18" charset="0"/>
                          <a:ea typeface="Calibri" panose="020F0502020204030204" pitchFamily="34" charset="0"/>
                        </a:rPr>
                        <m:t>+</m:t>
                      </m:r>
                      <m:nary>
                        <m:naryPr>
                          <m:chr m:val="∑"/>
                          <m:limLoc m:val="undOvr"/>
                          <m:ctrlPr>
                            <a:rPr lang="en-AU" i="1">
                              <a:solidFill>
                                <a:srgbClr val="000000"/>
                              </a:solidFill>
                              <a:latin typeface="Cambria Math" panose="02040503050406030204" pitchFamily="18" charset="0"/>
                              <a:ea typeface="Calibri" panose="020F0502020204030204" pitchFamily="34" charset="0"/>
                            </a:rPr>
                          </m:ctrlPr>
                        </m:naryPr>
                        <m:sub>
                          <m:r>
                            <a:rPr lang="en-AU" i="1">
                              <a:solidFill>
                                <a:srgbClr val="000000"/>
                              </a:solidFill>
                              <a:latin typeface="Cambria Math" panose="02040503050406030204" pitchFamily="18" charset="0"/>
                              <a:ea typeface="Calibri" panose="020F0502020204030204" pitchFamily="34" charset="0"/>
                            </a:rPr>
                            <m:t>𝑛</m:t>
                          </m:r>
                          <m:r>
                            <a:rPr lang="en-AU" i="1">
                              <a:solidFill>
                                <a:srgbClr val="000000"/>
                              </a:solidFill>
                              <a:latin typeface="Cambria Math" panose="02040503050406030204" pitchFamily="18" charset="0"/>
                              <a:ea typeface="Calibri" panose="020F0502020204030204" pitchFamily="34" charset="0"/>
                            </a:rPr>
                            <m:t>=</m:t>
                          </m:r>
                          <m:r>
                            <a:rPr lang="en-AU" i="1">
                              <a:solidFill>
                                <a:srgbClr val="000000"/>
                              </a:solidFill>
                              <a:latin typeface="Cambria Math" panose="02040503050406030204" pitchFamily="18" charset="0"/>
                              <a:ea typeface="Calibri" panose="020F0502020204030204" pitchFamily="34" charset="0"/>
                            </a:rPr>
                            <m:t>1</m:t>
                          </m:r>
                        </m:sub>
                        <m:sup>
                          <m:r>
                            <a:rPr lang="en-AU" i="1">
                              <a:solidFill>
                                <a:srgbClr val="000000"/>
                              </a:solidFill>
                              <a:latin typeface="Cambria Math" panose="02040503050406030204" pitchFamily="18" charset="0"/>
                              <a:ea typeface="Calibri" panose="020F0502020204030204" pitchFamily="34" charset="0"/>
                            </a:rPr>
                            <m:t>𝑁</m:t>
                          </m:r>
                        </m:sup>
                        <m:e>
                          <m:f>
                            <m:fPr>
                              <m:ctrlPr>
                                <a:rPr lang="en-AU" i="1">
                                  <a:solidFill>
                                    <a:srgbClr val="000000"/>
                                  </a:solidFill>
                                  <a:latin typeface="Cambria Math" panose="02040503050406030204" pitchFamily="18" charset="0"/>
                                  <a:ea typeface="Calibri" panose="020F0502020204030204" pitchFamily="34" charset="0"/>
                                </a:rPr>
                              </m:ctrlPr>
                            </m:fPr>
                            <m:num>
                              <m:r>
                                <a:rPr lang="en-AU" i="1">
                                  <a:solidFill>
                                    <a:srgbClr val="000000"/>
                                  </a:solidFill>
                                  <a:latin typeface="Cambria Math" panose="02040503050406030204" pitchFamily="18" charset="0"/>
                                  <a:ea typeface="Calibri" panose="020F0502020204030204" pitchFamily="34" charset="0"/>
                                </a:rPr>
                                <m:t>𝐶</m:t>
                              </m:r>
                              <m:sSub>
                                <m:sSubPr>
                                  <m:ctrlPr>
                                    <a:rPr lang="en-AU" i="1">
                                      <a:solidFill>
                                        <a:srgbClr val="000000"/>
                                      </a:solidFill>
                                      <a:latin typeface="Cambria Math" panose="02040503050406030204" pitchFamily="18" charset="0"/>
                                      <a:ea typeface="Calibri" panose="020F0502020204030204" pitchFamily="34" charset="0"/>
                                    </a:rPr>
                                  </m:ctrlPr>
                                </m:sSubPr>
                                <m:e>
                                  <m:r>
                                    <a:rPr lang="en-AU" i="1">
                                      <a:solidFill>
                                        <a:srgbClr val="000000"/>
                                      </a:solidFill>
                                      <a:latin typeface="Cambria Math" panose="02040503050406030204" pitchFamily="18" charset="0"/>
                                      <a:ea typeface="Calibri" panose="020F0502020204030204" pitchFamily="34" charset="0"/>
                                    </a:rPr>
                                    <m:t>𝐹</m:t>
                                  </m:r>
                                </m:e>
                                <m:sub>
                                  <m:r>
                                    <a:rPr lang="en-AU" i="1">
                                      <a:solidFill>
                                        <a:srgbClr val="000000"/>
                                      </a:solidFill>
                                      <a:latin typeface="Cambria Math" panose="02040503050406030204" pitchFamily="18" charset="0"/>
                                      <a:ea typeface="Calibri" panose="020F0502020204030204" pitchFamily="34" charset="0"/>
                                    </a:rPr>
                                    <m:t>𝑛</m:t>
                                  </m:r>
                                </m:sub>
                              </m:sSub>
                            </m:num>
                            <m:den>
                              <m:sSup>
                                <m:sSupPr>
                                  <m:ctrlPr>
                                    <a:rPr lang="en-AU" i="1">
                                      <a:solidFill>
                                        <a:srgbClr val="000000"/>
                                      </a:solidFill>
                                      <a:latin typeface="Cambria Math" panose="02040503050406030204" pitchFamily="18" charset="0"/>
                                      <a:ea typeface="Calibri" panose="020F0502020204030204" pitchFamily="34" charset="0"/>
                                    </a:rPr>
                                  </m:ctrlPr>
                                </m:sSupPr>
                                <m:e>
                                  <m:d>
                                    <m:dPr>
                                      <m:ctrlPr>
                                        <a:rPr lang="en-AU" i="1">
                                          <a:solidFill>
                                            <a:srgbClr val="000000"/>
                                          </a:solidFill>
                                          <a:latin typeface="Cambria Math" panose="02040503050406030204" pitchFamily="18" charset="0"/>
                                          <a:ea typeface="Calibri" panose="020F0502020204030204" pitchFamily="34" charset="0"/>
                                        </a:rPr>
                                      </m:ctrlPr>
                                    </m:dPr>
                                    <m:e>
                                      <m:r>
                                        <a:rPr lang="en-AU" i="1">
                                          <a:solidFill>
                                            <a:srgbClr val="000000"/>
                                          </a:solidFill>
                                          <a:latin typeface="Cambria Math" panose="02040503050406030204" pitchFamily="18" charset="0"/>
                                          <a:ea typeface="Calibri" panose="020F0502020204030204" pitchFamily="34" charset="0"/>
                                        </a:rPr>
                                        <m:t>1</m:t>
                                      </m:r>
                                      <m:r>
                                        <a:rPr lang="en-AU" i="1">
                                          <a:solidFill>
                                            <a:srgbClr val="000000"/>
                                          </a:solidFill>
                                          <a:latin typeface="Cambria Math" panose="02040503050406030204" pitchFamily="18" charset="0"/>
                                          <a:ea typeface="Calibri" panose="020F0502020204030204" pitchFamily="34" charset="0"/>
                                        </a:rPr>
                                        <m:t>+</m:t>
                                      </m:r>
                                      <m:r>
                                        <a:rPr lang="en-AU" i="1">
                                          <a:solidFill>
                                            <a:srgbClr val="000000"/>
                                          </a:solidFill>
                                          <a:latin typeface="Cambria Math" panose="02040503050406030204" pitchFamily="18" charset="0"/>
                                          <a:ea typeface="Calibri" panose="020F0502020204030204" pitchFamily="34" charset="0"/>
                                        </a:rPr>
                                        <m:t>𝑟</m:t>
                                      </m:r>
                                    </m:e>
                                  </m:d>
                                </m:e>
                                <m:sup>
                                  <m:r>
                                    <a:rPr lang="en-AU" i="1">
                                      <a:solidFill>
                                        <a:srgbClr val="000000"/>
                                      </a:solidFill>
                                      <a:latin typeface="Cambria Math" panose="02040503050406030204" pitchFamily="18" charset="0"/>
                                      <a:ea typeface="Calibri" panose="020F0502020204030204" pitchFamily="34" charset="0"/>
                                    </a:rPr>
                                    <m:t>𝑛</m:t>
                                  </m:r>
                                </m:sup>
                              </m:sSup>
                            </m:den>
                          </m:f>
                        </m:e>
                      </m:nary>
                    </m:oMath>
                  </m:oMathPara>
                </a14:m>
                <a:endParaRPr lang="en-AU" dirty="0">
                  <a:solidFill>
                    <a:srgbClr val="000000"/>
                  </a:solidFill>
                  <a:latin typeface="Calibri" panose="020F0502020204030204" pitchFamily="34" charset="0"/>
                  <a:ea typeface="Calibri" panose="020F0502020204030204" pitchFamily="34" charset="0"/>
                </a:endParaRPr>
              </a:p>
              <a:p>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ea typeface="Calibri" panose="020F0502020204030204" pitchFamily="34" charset="0"/>
                          <a:cs typeface="Calibri" panose="020F0502020204030204" pitchFamily="34" charset="0"/>
                        </a:rPr>
                        <m:t>0</m:t>
                      </m:r>
                      <m:r>
                        <a:rPr lang="en-AU" i="1">
                          <a:latin typeface="Cambria Math" panose="02040503050406030204" pitchFamily="18" charset="0"/>
                          <a:ea typeface="Calibri" panose="020F0502020204030204" pitchFamily="34" charset="0"/>
                          <a:cs typeface="Calibri" panose="020F0502020204030204" pitchFamily="34" charset="0"/>
                        </a:rPr>
                        <m:t>=−</m:t>
                      </m:r>
                      <m:r>
                        <a:rPr lang="en-AU" i="1">
                          <a:latin typeface="Cambria Math" panose="02040503050406030204" pitchFamily="18" charset="0"/>
                          <a:ea typeface="Calibri" panose="020F0502020204030204" pitchFamily="34" charset="0"/>
                          <a:cs typeface="Calibri" panose="020F0502020204030204" pitchFamily="34" charset="0"/>
                        </a:rPr>
                        <m:t>𝐶</m:t>
                      </m:r>
                      <m:sSub>
                        <m:sSubPr>
                          <m:ctrlPr>
                            <a:rPr lang="en-AU" i="1">
                              <a:effectLst/>
                              <a:latin typeface="Cambria Math" panose="02040503050406030204" pitchFamily="18" charset="0"/>
                            </a:rPr>
                          </m:ctrlPr>
                        </m:sSubPr>
                        <m:e>
                          <m:r>
                            <a:rPr lang="en-AU" i="1">
                              <a:latin typeface="Cambria Math" panose="02040503050406030204" pitchFamily="18" charset="0"/>
                              <a:ea typeface="Calibri" panose="020F0502020204030204" pitchFamily="34" charset="0"/>
                              <a:cs typeface="Calibri" panose="020F0502020204030204" pitchFamily="34" charset="0"/>
                            </a:rPr>
                            <m:t>𝐹</m:t>
                          </m:r>
                        </m:e>
                        <m:sub>
                          <m:r>
                            <a:rPr lang="en-AU" i="1">
                              <a:latin typeface="Cambria Math" panose="02040503050406030204" pitchFamily="18" charset="0"/>
                              <a:ea typeface="Calibri" panose="020F0502020204030204" pitchFamily="34" charset="0"/>
                              <a:cs typeface="Calibri" panose="020F0502020204030204" pitchFamily="34" charset="0"/>
                            </a:rPr>
                            <m:t>0</m:t>
                          </m:r>
                        </m:sub>
                      </m:sSub>
                      <m:r>
                        <a:rPr lang="en-AU" i="1">
                          <a:latin typeface="Cambria Math" panose="02040503050406030204" pitchFamily="18" charset="0"/>
                          <a:ea typeface="Calibri" panose="020F0502020204030204" pitchFamily="34" charset="0"/>
                          <a:cs typeface="Calibri" panose="020F0502020204030204" pitchFamily="34" charset="0"/>
                        </a:rPr>
                        <m:t>+</m:t>
                      </m:r>
                      <m:nary>
                        <m:naryPr>
                          <m:chr m:val="∑"/>
                          <m:limLoc m:val="undOvr"/>
                          <m:ctrlPr>
                            <a:rPr lang="en-AU" i="1">
                              <a:effectLst/>
                              <a:latin typeface="Cambria Math" panose="02040503050406030204" pitchFamily="18" charset="0"/>
                            </a:rPr>
                          </m:ctrlPr>
                        </m:naryPr>
                        <m:sub>
                          <m:r>
                            <a:rPr lang="en-AU" i="1">
                              <a:latin typeface="Cambria Math" panose="02040503050406030204" pitchFamily="18" charset="0"/>
                              <a:ea typeface="Calibri" panose="020F0502020204030204" pitchFamily="34" charset="0"/>
                              <a:cs typeface="Calibri" panose="020F0502020204030204" pitchFamily="34" charset="0"/>
                            </a:rPr>
                            <m:t>𝑛</m:t>
                          </m:r>
                          <m:r>
                            <a:rPr lang="en-AU" i="1">
                              <a:latin typeface="Cambria Math" panose="02040503050406030204" pitchFamily="18" charset="0"/>
                              <a:ea typeface="Calibri" panose="020F0502020204030204" pitchFamily="34" charset="0"/>
                              <a:cs typeface="Calibri" panose="020F0502020204030204" pitchFamily="34" charset="0"/>
                            </a:rPr>
                            <m:t>=</m:t>
                          </m:r>
                          <m:r>
                            <a:rPr lang="en-AU" i="1">
                              <a:latin typeface="Cambria Math" panose="02040503050406030204" pitchFamily="18" charset="0"/>
                              <a:ea typeface="Calibri" panose="020F0502020204030204" pitchFamily="34" charset="0"/>
                              <a:cs typeface="Calibri" panose="020F0502020204030204" pitchFamily="34" charset="0"/>
                            </a:rPr>
                            <m:t>1</m:t>
                          </m:r>
                        </m:sub>
                        <m:sup>
                          <m:r>
                            <a:rPr lang="en-AU" i="1">
                              <a:latin typeface="Cambria Math" panose="02040503050406030204" pitchFamily="18" charset="0"/>
                              <a:ea typeface="Calibri" panose="020F0502020204030204" pitchFamily="34" charset="0"/>
                              <a:cs typeface="Calibri" panose="020F0502020204030204" pitchFamily="34" charset="0"/>
                            </a:rPr>
                            <m:t>𝑁</m:t>
                          </m:r>
                        </m:sup>
                        <m:e>
                          <m:f>
                            <m:fPr>
                              <m:ctrlPr>
                                <a:rPr lang="en-AU" i="1">
                                  <a:effectLst/>
                                  <a:latin typeface="Cambria Math" panose="02040503050406030204" pitchFamily="18" charset="0"/>
                                </a:rPr>
                              </m:ctrlPr>
                            </m:fPr>
                            <m:num>
                              <m:r>
                                <a:rPr lang="en-AU" i="1">
                                  <a:latin typeface="Cambria Math" panose="02040503050406030204" pitchFamily="18" charset="0"/>
                                  <a:ea typeface="Calibri" panose="020F0502020204030204" pitchFamily="34" charset="0"/>
                                  <a:cs typeface="Calibri" panose="020F0502020204030204" pitchFamily="34" charset="0"/>
                                </a:rPr>
                                <m:t>𝐶</m:t>
                              </m:r>
                              <m:sSub>
                                <m:sSubPr>
                                  <m:ctrlPr>
                                    <a:rPr lang="en-AU" i="1">
                                      <a:effectLst/>
                                      <a:latin typeface="Cambria Math" panose="02040503050406030204" pitchFamily="18" charset="0"/>
                                    </a:rPr>
                                  </m:ctrlPr>
                                </m:sSubPr>
                                <m:e>
                                  <m:r>
                                    <a:rPr lang="en-AU" i="1">
                                      <a:latin typeface="Cambria Math" panose="02040503050406030204" pitchFamily="18" charset="0"/>
                                      <a:ea typeface="Calibri" panose="020F0502020204030204" pitchFamily="34" charset="0"/>
                                      <a:cs typeface="Calibri" panose="020F0502020204030204" pitchFamily="34" charset="0"/>
                                    </a:rPr>
                                    <m:t>𝐹</m:t>
                                  </m:r>
                                </m:e>
                                <m:sub>
                                  <m:r>
                                    <a:rPr lang="en-AU" i="1">
                                      <a:latin typeface="Cambria Math" panose="02040503050406030204" pitchFamily="18" charset="0"/>
                                      <a:ea typeface="Calibri" panose="020F0502020204030204" pitchFamily="34" charset="0"/>
                                      <a:cs typeface="Calibri" panose="020F0502020204030204" pitchFamily="34" charset="0"/>
                                    </a:rPr>
                                    <m:t>𝑛</m:t>
                                  </m:r>
                                </m:sub>
                              </m:sSub>
                            </m:num>
                            <m:den>
                              <m:sSup>
                                <m:sSupPr>
                                  <m:ctrlPr>
                                    <a:rPr lang="en-AU" i="1">
                                      <a:effectLst/>
                                      <a:latin typeface="Cambria Math" panose="02040503050406030204" pitchFamily="18" charset="0"/>
                                    </a:rPr>
                                  </m:ctrlPr>
                                </m:sSupPr>
                                <m:e>
                                  <m:d>
                                    <m:dPr>
                                      <m:ctrlPr>
                                        <a:rPr lang="en-AU" i="1">
                                          <a:effectLst/>
                                          <a:latin typeface="Cambria Math" panose="02040503050406030204" pitchFamily="18" charset="0"/>
                                        </a:rPr>
                                      </m:ctrlPr>
                                    </m:dPr>
                                    <m:e>
                                      <m:r>
                                        <a:rPr lang="en-AU" i="1">
                                          <a:latin typeface="Cambria Math" panose="02040503050406030204" pitchFamily="18" charset="0"/>
                                          <a:ea typeface="Calibri" panose="020F0502020204030204" pitchFamily="34" charset="0"/>
                                          <a:cs typeface="Calibri" panose="020F0502020204030204" pitchFamily="34" charset="0"/>
                                        </a:rPr>
                                        <m:t>1</m:t>
                                      </m:r>
                                      <m:r>
                                        <a:rPr lang="en-AU" i="1">
                                          <a:latin typeface="Cambria Math" panose="02040503050406030204" pitchFamily="18" charset="0"/>
                                          <a:ea typeface="Calibri" panose="020F0502020204030204" pitchFamily="34" charset="0"/>
                                          <a:cs typeface="Calibri" panose="020F0502020204030204" pitchFamily="34" charset="0"/>
                                        </a:rPr>
                                        <m:t>+</m:t>
                                      </m:r>
                                      <m:r>
                                        <a:rPr lang="en-AU" i="1">
                                          <a:latin typeface="Cambria Math" panose="02040503050406030204" pitchFamily="18" charset="0"/>
                                          <a:ea typeface="Calibri" panose="020F0502020204030204" pitchFamily="34" charset="0"/>
                                          <a:cs typeface="Calibri" panose="020F0502020204030204" pitchFamily="34" charset="0"/>
                                        </a:rPr>
                                        <m:t>𝐼𝑅𝑅</m:t>
                                      </m:r>
                                    </m:e>
                                  </m:d>
                                </m:e>
                                <m:sup>
                                  <m:r>
                                    <a:rPr lang="en-AU" i="1">
                                      <a:latin typeface="Cambria Math" panose="02040503050406030204" pitchFamily="18" charset="0"/>
                                      <a:ea typeface="Calibri" panose="020F0502020204030204" pitchFamily="34" charset="0"/>
                                      <a:cs typeface="Calibri" panose="020F0502020204030204" pitchFamily="34" charset="0"/>
                                    </a:rPr>
                                    <m:t>𝑛</m:t>
                                  </m:r>
                                </m:sup>
                              </m:sSup>
                            </m:den>
                          </m:f>
                        </m:e>
                      </m:nary>
                    </m:oMath>
                  </m:oMathPara>
                </a14:m>
                <a:endParaRPr lang="en-AU" dirty="0"/>
              </a:p>
            </p:txBody>
          </p:sp>
        </mc:Choice>
        <mc:Fallback>
          <p:sp>
            <p:nvSpPr>
              <p:cNvPr id="3" name="Rectangle 2"/>
              <p:cNvSpPr>
                <a:spLocks noRot="1" noChangeAspect="1" noMove="1" noResize="1" noEditPoints="1" noAdjustHandles="1" noChangeArrowheads="1" noChangeShapeType="1" noTextEdit="1"/>
              </p:cNvSpPr>
              <p:nvPr/>
            </p:nvSpPr>
            <p:spPr>
              <a:xfrm>
                <a:off x="2639616" y="2767590"/>
                <a:ext cx="6096000" cy="1743554"/>
              </a:xfrm>
              <a:prstGeom prst="rect">
                <a:avLst/>
              </a:prstGeom>
              <a:blipFill rotWithShape="1">
                <a:blip r:embed="rId1"/>
                <a:stretch>
                  <a:fillRect l="-9" t="-15" r="9" b="-1414"/>
                </a:stretch>
              </a:blipFill>
            </p:spPr>
            <p:txBody>
              <a:bodyPr/>
              <a:lstStyle/>
              <a:p>
                <a:r>
                  <a:rPr lang="zh-CN" altLang="en-US">
                    <a:noFill/>
                  </a:rPr>
                  <a:t> </a:t>
                </a: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noFill/>
        </p:spPr>
        <p:txBody>
          <a:bodyPr>
            <a:noAutofit/>
          </a:bodyPr>
          <a:lstStyle/>
          <a:p>
            <a:pPr eaLnBrk="1" hangingPunct="1"/>
            <a:r>
              <a:rPr lang="en-US" altLang="en-US" sz="3600" dirty="0">
                <a:ea typeface="MS PGothic" panose="020B0600070205080204" pitchFamily="34" charset="-128"/>
              </a:rPr>
              <a:t>Internal rate of </a:t>
            </a:r>
            <a:r>
              <a:rPr lang="en-US" altLang="en-US" sz="3600" dirty="0" smtClean="0">
                <a:ea typeface="MS PGothic" panose="020B0600070205080204" pitchFamily="34" charset="-128"/>
              </a:rPr>
              <a:t>return (IRR)</a:t>
            </a:r>
            <a:endParaRPr lang="en-US" altLang="en-US" sz="3600" dirty="0">
              <a:ea typeface="MS PGothic" panose="020B0600070205080204" pitchFamily="34" charset="-128"/>
            </a:endParaRPr>
          </a:p>
        </p:txBody>
      </p:sp>
      <p:sp>
        <p:nvSpPr>
          <p:cNvPr id="2" name="Content Placeholder 1"/>
          <p:cNvSpPr>
            <a:spLocks noGrp="1"/>
          </p:cNvSpPr>
          <p:nvPr>
            <p:ph idx="1"/>
          </p:nvPr>
        </p:nvSpPr>
        <p:spPr>
          <a:xfrm>
            <a:off x="695326" y="1844824"/>
            <a:ext cx="10801350" cy="4320479"/>
          </a:xfrm>
        </p:spPr>
        <p:txBody>
          <a:bodyPr>
            <a:noAutofit/>
          </a:bodyPr>
          <a:lstStyle/>
          <a:p>
            <a:pPr marL="628650" indent="-365125">
              <a:defRPr/>
            </a:pPr>
            <a:r>
              <a:rPr lang="en-US" altLang="en-US" sz="2400" dirty="0">
                <a:ea typeface="MS PGothic" panose="020B0600070205080204" pitchFamily="34" charset="-128"/>
              </a:rPr>
              <a:t>The IRR is an important and legitimate alternative to the NPV method</a:t>
            </a:r>
            <a:endParaRPr lang="en-US" altLang="en-US" sz="2400" dirty="0">
              <a:ea typeface="MS PGothic" panose="020B0600070205080204" pitchFamily="34" charset="-128"/>
            </a:endParaRPr>
          </a:p>
          <a:p>
            <a:pPr marL="628650" indent="-365125">
              <a:lnSpc>
                <a:spcPct val="90000"/>
              </a:lnSpc>
              <a:buSzPct val="90000"/>
              <a:defRPr/>
            </a:pPr>
            <a:r>
              <a:rPr lang="en-US" altLang="en-US" sz="2400" dirty="0"/>
              <a:t>The NPV and IRR techniques are similar in that both depend on discounting the cash flows from a project</a:t>
            </a:r>
            <a:endParaRPr lang="en-US" altLang="en-US" sz="2400" dirty="0"/>
          </a:p>
          <a:p>
            <a:pPr marL="628650" indent="-365125">
              <a:lnSpc>
                <a:spcPct val="90000"/>
              </a:lnSpc>
              <a:buSzPct val="90000"/>
              <a:defRPr/>
            </a:pPr>
            <a:r>
              <a:rPr lang="en-US" altLang="en-US" sz="2400" dirty="0"/>
              <a:t>When we use the IRR, we are looking for the rate of return associated with a project</a:t>
            </a:r>
            <a:endParaRPr lang="en-US" altLang="en-US" sz="2400" dirty="0"/>
          </a:p>
          <a:p>
            <a:pPr marL="628650" indent="-365125">
              <a:lnSpc>
                <a:spcPct val="90000"/>
              </a:lnSpc>
              <a:buSzPct val="90000"/>
              <a:defRPr/>
            </a:pPr>
            <a:r>
              <a:rPr lang="en-US" altLang="en-US" sz="2400" dirty="0"/>
              <a:t>IRR has intuitive appeal to managers because it is a return, which is easy to understand</a:t>
            </a:r>
            <a:endParaRPr lang="en-US" altLang="en-US" sz="2400" dirty="0"/>
          </a:p>
          <a:p>
            <a:pPr marL="628650" indent="-365125">
              <a:lnSpc>
                <a:spcPct val="90000"/>
              </a:lnSpc>
              <a:buSzPct val="90000"/>
              <a:defRPr/>
            </a:pPr>
            <a:r>
              <a:rPr lang="en-US" altLang="en-US" sz="2400" dirty="0"/>
              <a:t>We will accept the project if the IRR is greater than the company’s cost of capital.</a:t>
            </a:r>
            <a:endParaRPr lang="en-US" altLang="en-US" sz="2400" dirty="0"/>
          </a:p>
        </p:txBody>
      </p:sp>
      <p:sp>
        <p:nvSpPr>
          <p:cNvPr id="4" name="Slide Number Placeholder 3"/>
          <p:cNvSpPr>
            <a:spLocks noGrp="1"/>
          </p:cNvSpPr>
          <p:nvPr>
            <p:ph type="sldNum" sz="quarter" idx="4294967295"/>
          </p:nvPr>
        </p:nvSpPr>
        <p:spPr/>
        <p:txBody>
          <a:bodyPr/>
          <a:lstStyle/>
          <a:p>
            <a:fld id="{927472EA-109E-4C54-948C-F6DFF44EED60}" type="slidenum">
              <a:rPr lang="en-AU" smtClean="0"/>
            </a:fld>
            <a:endParaRPr lang="en-A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a:spcBef>
                <a:spcPts val="965"/>
              </a:spcBef>
              <a:spcAft>
                <a:spcPct val="0"/>
              </a:spcAft>
            </a:pPr>
            <a:r>
              <a:rPr lang="en-US" altLang="en-US">
                <a:cs typeface="Arial" panose="020B0604020202020204" pitchFamily="34" charset="0"/>
              </a:rPr>
              <a:t>Example 12.1</a:t>
            </a:r>
            <a:endParaRPr lang="en-US" altLang="en-US">
              <a:cs typeface="Arial" panose="020B0604020202020204" pitchFamily="34" charset="0"/>
            </a:endParaRPr>
          </a:p>
        </p:txBody>
      </p:sp>
      <p:graphicFrame>
        <p:nvGraphicFramePr>
          <p:cNvPr id="2" name="Table 1"/>
          <p:cNvGraphicFramePr>
            <a:graphicFrameLocks noGrp="1"/>
          </p:cNvGraphicFramePr>
          <p:nvPr/>
        </p:nvGraphicFramePr>
        <p:xfrm>
          <a:off x="695323" y="1628800"/>
          <a:ext cx="10801352" cy="4248016"/>
        </p:xfrm>
        <a:graphic>
          <a:graphicData uri="http://schemas.openxmlformats.org/drawingml/2006/table">
            <a:tbl>
              <a:tblPr/>
              <a:tblGrid>
                <a:gridCol w="2699877"/>
                <a:gridCol w="2699878"/>
                <a:gridCol w="2701720"/>
                <a:gridCol w="2699877"/>
              </a:tblGrid>
              <a:tr h="492120">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TIME</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no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CASH FLOW $’000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no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DISCOUNT FACTOR (r=30%)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no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PV $’000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noFill/>
                  </a:tcPr>
                </a:tc>
              </a:tr>
              <a:tr h="828202">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Immediately (time 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no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(100)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no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1.000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no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(100.00)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noFill/>
                  </a:tcPr>
                </a:tc>
              </a:tr>
              <a:tr h="473449">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1 year’s time</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no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20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no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0.769</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no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15.38</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noFill/>
                  </a:tcPr>
                </a:tc>
              </a:tr>
              <a:tr h="473449">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2 years’ time</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no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40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no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0.592</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no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23.68</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noFill/>
                  </a:tcPr>
                </a:tc>
              </a:tr>
              <a:tr h="473449">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3 years’ time</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no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60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no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0.455</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no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27.30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noFill/>
                  </a:tcPr>
                </a:tc>
              </a:tr>
              <a:tr h="473449">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4 years’ time</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no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60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no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0.350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no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21.00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noFill/>
                  </a:tcPr>
                </a:tc>
              </a:tr>
              <a:tr h="473449">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5 years’ time</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no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40 (20 + 20)</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no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0.269</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no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914400" rtl="0" eaLnBrk="1" fontAlgn="t" latinLnBrk="0" hangingPunct="1">
                        <a:lnSpc>
                          <a:spcPct val="100000"/>
                        </a:lnSpc>
                        <a:spcBef>
                          <a:spcPct val="0"/>
                        </a:spcBef>
                        <a:spcAft>
                          <a:spcPct val="0"/>
                        </a:spcAft>
                        <a:buClrTx/>
                        <a:buSzTx/>
                        <a:buFontTx/>
                        <a:buNone/>
                      </a:pPr>
                      <a:r>
                        <a:rPr kumimoji="0" lang="en-AU" altLang="en-US" sz="1600" b="0" i="0" u="sng"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10.76</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noFill/>
                  </a:tcPr>
                </a:tc>
              </a:tr>
              <a:tr h="473449">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no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no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no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914400" rtl="0" eaLnBrk="1" fontAlgn="t" latinLnBrk="0" hangingPunct="1">
                        <a:lnSpc>
                          <a:spcPct val="100000"/>
                        </a:lnSpc>
                        <a:spcBef>
                          <a:spcPct val="0"/>
                        </a:spcBef>
                        <a:spcAft>
                          <a:spcPct val="0"/>
                        </a:spcAft>
                        <a:buClrTx/>
                        <a:buSzTx/>
                        <a:buFontTx/>
                        <a:buNone/>
                      </a:pPr>
                      <a:r>
                        <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(1.88)</a:t>
                      </a:r>
                      <a:endParaRPr kumimoji="0" lang="en-AU"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7620" cap="flat" cmpd="sng" algn="ctr">
                      <a:solidFill>
                        <a:srgbClr val="468173"/>
                      </a:solidFill>
                      <a:prstDash val="solid"/>
                      <a:round/>
                      <a:headEnd type="none" w="med" len="med"/>
                      <a:tailEnd type="none" w="med" len="med"/>
                    </a:lnL>
                    <a:lnR w="7620" cap="flat" cmpd="sng" algn="ctr">
                      <a:solidFill>
                        <a:srgbClr val="468173"/>
                      </a:solidFill>
                      <a:prstDash val="solid"/>
                      <a:round/>
                      <a:headEnd type="none" w="med" len="med"/>
                      <a:tailEnd type="none" w="med" len="med"/>
                    </a:lnR>
                    <a:lnT w="7620" cap="flat" cmpd="sng" algn="ctr">
                      <a:solidFill>
                        <a:srgbClr val="468173"/>
                      </a:solidFill>
                      <a:prstDash val="solid"/>
                      <a:round/>
                      <a:headEnd type="none" w="med" len="med"/>
                      <a:tailEnd type="none" w="med" len="med"/>
                    </a:lnT>
                    <a:lnB w="7620" cap="flat" cmpd="sng" algn="ctr">
                      <a:solidFill>
                        <a:srgbClr val="468173"/>
                      </a:solidFill>
                      <a:prstDash val="solid"/>
                      <a:round/>
                      <a:headEnd type="none" w="med" len="med"/>
                      <a:tailEnd type="none" w="med" len="med"/>
                    </a:lnB>
                    <a:lnTlToBr>
                      <a:noFill/>
                    </a:lnTlToBr>
                    <a:lnBlToTr>
                      <a:noFill/>
                    </a:lnBlToTr>
                    <a:noFill/>
                  </a:tcPr>
                </a:tc>
              </a:tr>
            </a:tbl>
          </a:graphicData>
        </a:graphic>
      </p:graphicFrame>
      <p:sp>
        <p:nvSpPr>
          <p:cNvPr id="4" name="Footer Placeholder 3"/>
          <p:cNvSpPr>
            <a:spLocks noGrp="1"/>
          </p:cNvSpPr>
          <p:nvPr>
            <p:ph type="ftr" sz="quarter" idx="3"/>
          </p:nvPr>
        </p:nvSpPr>
        <p:spPr/>
        <p:txBody>
          <a:bodyPr/>
          <a:lstStyle/>
          <a:p>
            <a:r>
              <a:rPr lang="en-AU"/>
              <a:t>FINM7409</a:t>
            </a:r>
            <a:endParaRPr lang="en-AU" dirty="0"/>
          </a:p>
        </p:txBody>
      </p:sp>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3"/>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a:spcBef>
                <a:spcPts val="965"/>
              </a:spcBef>
              <a:spcAft>
                <a:spcPct val="0"/>
              </a:spcAft>
            </a:pPr>
            <a:r>
              <a:rPr lang="en-AU" altLang="en-US">
                <a:cs typeface="Arial" panose="020B0604020202020204" pitchFamily="34" charset="0"/>
              </a:rPr>
              <a:t>Internal rate of return (IRR)</a:t>
            </a:r>
            <a:endParaRPr lang="en-AU" altLang="en-US">
              <a:cs typeface="Arial" panose="020B0604020202020204" pitchFamily="34" charset="0"/>
            </a:endParaRPr>
          </a:p>
        </p:txBody>
      </p:sp>
      <p:sp>
        <p:nvSpPr>
          <p:cNvPr id="2" name="Content Placeholder 1"/>
          <p:cNvSpPr>
            <a:spLocks noGrp="1"/>
          </p:cNvSpPr>
          <p:nvPr>
            <p:ph idx="1"/>
          </p:nvPr>
        </p:nvSpPr>
        <p:spPr/>
        <p:txBody>
          <a:bodyPr/>
          <a:lstStyle/>
          <a:p>
            <a:endParaRPr lang="en-US"/>
          </a:p>
        </p:txBody>
      </p:sp>
      <p:pic>
        <p:nvPicPr>
          <p:cNvPr id="64515" name="Picture 4" descr="D:\Project\PAU23\130917\ATRIL\Atrill 7e_Image Extraction\c12\12_0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71589" y="1786979"/>
            <a:ext cx="9648825"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p:txBody>
          <a:bodyPr/>
          <a:lstStyle/>
          <a:p>
            <a:r>
              <a:rPr lang="en-AU"/>
              <a:t>FINM7409</a:t>
            </a:r>
            <a:endParaRPr lang="en-AU" dirty="0"/>
          </a:p>
        </p:txBody>
      </p:sp>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6" name="Rectangle 10"/>
          <p:cNvSpPr>
            <a:spLocks noGrp="1" noChangeArrowheads="1"/>
          </p:cNvSpPr>
          <p:nvPr>
            <p:ph type="title"/>
          </p:nvPr>
        </p:nvSpPr>
        <p:spPr>
          <a:noFill/>
        </p:spPr>
        <p:txBody>
          <a:bodyPr>
            <a:noAutofit/>
          </a:bodyPr>
          <a:lstStyle/>
          <a:p>
            <a:pPr eaLnBrk="1" hangingPunct="1"/>
            <a:r>
              <a:rPr lang="en-US" altLang="en-US" sz="3600" dirty="0" smtClean="0">
                <a:ea typeface="MS PGothic" panose="020B0600070205080204" pitchFamily="34" charset="-128"/>
              </a:rPr>
              <a:t>IRR Issue 1 – </a:t>
            </a:r>
            <a:r>
              <a:rPr lang="en-US" altLang="en-US" sz="3600" dirty="0">
                <a:ea typeface="MS PGothic" panose="020B0600070205080204" pitchFamily="34" charset="-128"/>
              </a:rPr>
              <a:t>unconventional cash flows</a:t>
            </a:r>
            <a:endParaRPr lang="en-US" altLang="en-US" sz="3600" dirty="0">
              <a:ea typeface="MS PGothic" panose="020B0600070205080204" pitchFamily="34" charset="-128"/>
            </a:endParaRPr>
          </a:p>
        </p:txBody>
      </p:sp>
      <p:sp>
        <p:nvSpPr>
          <p:cNvPr id="2" name="Content Placeholder 1"/>
          <p:cNvSpPr>
            <a:spLocks noGrp="1"/>
          </p:cNvSpPr>
          <p:nvPr>
            <p:ph idx="1"/>
          </p:nvPr>
        </p:nvSpPr>
        <p:spPr>
          <a:xfrm>
            <a:off x="695326" y="2060848"/>
            <a:ext cx="10801350" cy="3960440"/>
          </a:xfrm>
        </p:spPr>
        <p:txBody>
          <a:bodyPr>
            <a:noAutofit/>
          </a:bodyPr>
          <a:lstStyle/>
          <a:p>
            <a:pPr marL="361950" indent="-361950">
              <a:buFont typeface="Wingdings" panose="05000000000000000000" pitchFamily="2" charset="2"/>
              <a:buChar char="§"/>
              <a:defRPr/>
            </a:pPr>
            <a:r>
              <a:rPr lang="en-US" altLang="en-US" sz="2400" dirty="0">
                <a:ea typeface="MS PGothic" panose="020B0600070205080204" pitchFamily="34" charset="-128"/>
              </a:rPr>
              <a:t>Unconventional cash flows could follow several different patterns</a:t>
            </a:r>
            <a:endParaRPr lang="en-US" altLang="en-US" sz="2400" dirty="0">
              <a:ea typeface="MS PGothic" panose="020B0600070205080204" pitchFamily="34" charset="-128"/>
            </a:endParaRPr>
          </a:p>
          <a:p>
            <a:pPr marL="716280" lvl="1" indent="-354330">
              <a:lnSpc>
                <a:spcPct val="90000"/>
              </a:lnSpc>
              <a:buSzPct val="90000"/>
              <a:defRPr/>
            </a:pPr>
            <a:r>
              <a:rPr lang="en-US" altLang="en-US" sz="2400" dirty="0"/>
              <a:t>A positive initial cash flow followed by negative future cash flows</a:t>
            </a:r>
            <a:endParaRPr lang="en-US" altLang="en-US" sz="2400" dirty="0"/>
          </a:p>
          <a:p>
            <a:pPr marL="716280" lvl="1" indent="-354330">
              <a:lnSpc>
                <a:spcPct val="90000"/>
              </a:lnSpc>
              <a:buSzPct val="90000"/>
              <a:defRPr/>
            </a:pPr>
            <a:r>
              <a:rPr lang="en-US" altLang="en-US" sz="2400" dirty="0"/>
              <a:t>Future cash flows from a project could include both positive and negative cash flows</a:t>
            </a:r>
            <a:endParaRPr lang="en-US" altLang="en-US" sz="2400" dirty="0"/>
          </a:p>
          <a:p>
            <a:pPr marL="716280" lvl="1" indent="-354330">
              <a:lnSpc>
                <a:spcPct val="90000"/>
              </a:lnSpc>
              <a:buSzPct val="90000"/>
              <a:defRPr/>
            </a:pPr>
            <a:r>
              <a:rPr lang="en-US" altLang="en-US" sz="2400" dirty="0"/>
              <a:t>A cash flow stream that looks similar to a conventional cash flow stream except for a negative final cash flow</a:t>
            </a:r>
            <a:endParaRPr lang="en-US" altLang="en-US" sz="2400" dirty="0"/>
          </a:p>
          <a:p>
            <a:pPr marL="361950" lvl="3" indent="-361950" eaLnBrk="0" hangingPunct="0">
              <a:lnSpc>
                <a:spcPct val="90000"/>
              </a:lnSpc>
              <a:buSzPct val="90000"/>
              <a:buFont typeface="Wingdings" panose="05000000000000000000" pitchFamily="2" charset="2"/>
              <a:buChar char="§"/>
              <a:defRPr/>
            </a:pPr>
            <a:r>
              <a:rPr lang="en-US" altLang="en-US" sz="2400" dirty="0">
                <a:ea typeface="MS PGothic" panose="020B0600070205080204" pitchFamily="34" charset="-128"/>
              </a:rPr>
              <a:t>In these circumstances, the IRR technique can provide more than one solution. This makes the result unreliable and should not be used in deciding about accepting or rejecting a project</a:t>
            </a:r>
            <a:endParaRPr lang="en-US" altLang="en-US" sz="2400" dirty="0">
              <a:ea typeface="MS PGothic" panose="020B0600070205080204" pitchFamily="34" charset="-128"/>
            </a:endParaRPr>
          </a:p>
          <a:p>
            <a:pPr marL="894080" lvl="1" indent="-351155">
              <a:buClr>
                <a:prstClr val="black"/>
              </a:buClr>
              <a:buSzPct val="90000"/>
              <a:defRPr/>
            </a:pPr>
            <a:endParaRPr lang="en-US" altLang="en-US" sz="2400" dirty="0">
              <a:ea typeface="MS PGothic" panose="020B0600070205080204" pitchFamily="34" charset="-128"/>
            </a:endParaRPr>
          </a:p>
          <a:p>
            <a:pPr>
              <a:defRPr/>
            </a:pPr>
            <a:endParaRPr lang="en-AU" sz="2400" dirty="0"/>
          </a:p>
        </p:txBody>
      </p:sp>
      <p:sp>
        <p:nvSpPr>
          <p:cNvPr id="4" name="Slide Number Placeholder 3"/>
          <p:cNvSpPr>
            <a:spLocks noGrp="1"/>
          </p:cNvSpPr>
          <p:nvPr>
            <p:ph type="sldNum" sz="quarter" idx="4294967295"/>
          </p:nvPr>
        </p:nvSpPr>
        <p:spPr/>
        <p:txBody>
          <a:bodyPr/>
          <a:lstStyle/>
          <a:p>
            <a:fld id="{927472EA-109E-4C54-948C-F6DFF44EED60}" type="slidenum">
              <a:rPr lang="en-AU" smtClean="0"/>
            </a:fld>
            <a:endParaRPr lang="en-A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6" name="Rectangle 10"/>
          <p:cNvSpPr>
            <a:spLocks noGrp="1" noChangeArrowheads="1"/>
          </p:cNvSpPr>
          <p:nvPr>
            <p:ph type="title"/>
          </p:nvPr>
        </p:nvSpPr>
        <p:spPr>
          <a:noFill/>
        </p:spPr>
        <p:txBody>
          <a:bodyPr>
            <a:noAutofit/>
          </a:bodyPr>
          <a:lstStyle/>
          <a:p>
            <a:r>
              <a:rPr lang="en-US" altLang="en-US" sz="3600" dirty="0">
                <a:ea typeface="MS PGothic" panose="020B0600070205080204" pitchFamily="34" charset="-128"/>
              </a:rPr>
              <a:t>IRR Issue </a:t>
            </a:r>
            <a:r>
              <a:rPr lang="en-US" altLang="en-US" sz="3600" dirty="0" smtClean="0">
                <a:ea typeface="MS PGothic" panose="020B0600070205080204" pitchFamily="34" charset="-128"/>
              </a:rPr>
              <a:t>1 – </a:t>
            </a:r>
            <a:r>
              <a:rPr lang="en-US" altLang="en-US" sz="3600" dirty="0">
                <a:ea typeface="MS PGothic" panose="020B0600070205080204" pitchFamily="34" charset="-128"/>
              </a:rPr>
              <a:t>unconventional cash flows</a:t>
            </a:r>
            <a:endParaRPr lang="en-US" altLang="en-US" sz="3600" dirty="0">
              <a:ea typeface="MS PGothic" panose="020B0600070205080204" pitchFamily="34" charset="-128"/>
            </a:endParaRPr>
          </a:p>
        </p:txBody>
      </p:sp>
      <p:sp>
        <p:nvSpPr>
          <p:cNvPr id="2" name="Content Placeholder 1"/>
          <p:cNvSpPr>
            <a:spLocks noGrp="1"/>
          </p:cNvSpPr>
          <p:nvPr>
            <p:ph idx="1"/>
          </p:nvPr>
        </p:nvSpPr>
        <p:spPr>
          <a:xfrm>
            <a:off x="695326" y="1988840"/>
            <a:ext cx="10801350" cy="4104456"/>
          </a:xfrm>
        </p:spPr>
        <p:txBody>
          <a:bodyPr>
            <a:noAutofit/>
          </a:bodyPr>
          <a:lstStyle/>
          <a:p>
            <a:pPr marL="361950" lvl="3" indent="-361950" eaLnBrk="0" hangingPunct="0">
              <a:lnSpc>
                <a:spcPct val="90000"/>
              </a:lnSpc>
              <a:buSzPct val="90000"/>
              <a:buFont typeface="Wingdings" panose="05000000000000000000" pitchFamily="2" charset="2"/>
              <a:buChar char="§"/>
              <a:defRPr/>
            </a:pPr>
            <a:r>
              <a:rPr lang="en-US" altLang="en-US" sz="2400" dirty="0">
                <a:ea typeface="MS PGothic" panose="020B0600070205080204" pitchFamily="34" charset="-128"/>
              </a:rPr>
              <a:t>Example: A mining project has an initial cost of $55 million. In the first year, it will generate cash inflows of $150 million, and in the second year environmental restoration of the site will cost $100 million</a:t>
            </a:r>
            <a:endParaRPr lang="en-US" altLang="en-US" sz="2400" dirty="0">
              <a:ea typeface="MS PGothic" panose="020B0600070205080204" pitchFamily="34" charset="-128"/>
            </a:endParaRPr>
          </a:p>
          <a:p>
            <a:pPr marL="361950" lvl="3" indent="-361950" eaLnBrk="0" hangingPunct="0">
              <a:lnSpc>
                <a:spcPct val="90000"/>
              </a:lnSpc>
              <a:buSzPct val="90000"/>
              <a:buFont typeface="Wingdings" panose="05000000000000000000" pitchFamily="2" charset="2"/>
              <a:buChar char="§"/>
              <a:defRPr/>
            </a:pPr>
            <a:r>
              <a:rPr lang="en-US" altLang="en-US" sz="2400" dirty="0">
                <a:ea typeface="MS PGothic" panose="020B0600070205080204" pitchFamily="34" charset="-128"/>
              </a:rPr>
              <a:t>The cost of capital is 20%</a:t>
            </a:r>
            <a:endParaRPr lang="en-US" altLang="en-US" sz="2400" dirty="0">
              <a:ea typeface="MS PGothic" panose="020B0600070205080204" pitchFamily="34" charset="-128"/>
            </a:endParaRPr>
          </a:p>
          <a:p>
            <a:pPr marL="361950" lvl="3" indent="-361950" eaLnBrk="0" hangingPunct="0">
              <a:lnSpc>
                <a:spcPct val="90000"/>
              </a:lnSpc>
              <a:buSzPct val="90000"/>
              <a:buFont typeface="Wingdings" panose="05000000000000000000" pitchFamily="2" charset="2"/>
              <a:buChar char="§"/>
              <a:defRPr/>
            </a:pPr>
            <a:r>
              <a:rPr lang="en-US" altLang="en-US" sz="2400" dirty="0">
                <a:ea typeface="MS PGothic" panose="020B0600070205080204" pitchFamily="34" charset="-128"/>
              </a:rPr>
              <a:t>This project has unconventional cash flows because the cash flow in year 2 is -$100 million</a:t>
            </a:r>
            <a:endParaRPr lang="en-US" altLang="en-US" sz="2400" dirty="0">
              <a:ea typeface="MS PGothic" panose="020B0600070205080204" pitchFamily="34" charset="-128"/>
            </a:endParaRPr>
          </a:p>
          <a:p>
            <a:pPr marL="361950" lvl="3" indent="-361950" eaLnBrk="0" hangingPunct="0">
              <a:lnSpc>
                <a:spcPct val="90000"/>
              </a:lnSpc>
              <a:buSzPct val="90000"/>
              <a:buFont typeface="Wingdings" panose="05000000000000000000" pitchFamily="2" charset="2"/>
              <a:buChar char="§"/>
              <a:defRPr/>
            </a:pPr>
            <a:r>
              <a:rPr lang="en-US" altLang="en-US" sz="2400" dirty="0">
                <a:ea typeface="MS PGothic" panose="020B0600070205080204" pitchFamily="34" charset="-128"/>
              </a:rPr>
              <a:t>We can examine the relationship between NPV and IRR for this project using an NPV profile </a:t>
            </a:r>
            <a:endParaRPr lang="en-US" altLang="en-US" sz="2400" dirty="0">
              <a:ea typeface="MS PGothic" panose="020B0600070205080204" pitchFamily="34" charset="-128"/>
            </a:endParaRPr>
          </a:p>
          <a:p>
            <a:pPr marL="716280" lvl="4" indent="-354330" eaLnBrk="0" hangingPunct="0">
              <a:lnSpc>
                <a:spcPct val="90000"/>
              </a:lnSpc>
              <a:buSzPct val="90000"/>
              <a:buFont typeface="Arial" panose="020B0604020202020204" pitchFamily="34" charset="0"/>
              <a:buChar char="•"/>
              <a:defRPr/>
            </a:pPr>
            <a:r>
              <a:rPr lang="en-US" altLang="en-US" dirty="0">
                <a:solidFill>
                  <a:schemeClr val="tx1"/>
                </a:solidFill>
                <a:ea typeface="MS PGothic" panose="020B0600070205080204" pitchFamily="34" charset="-128"/>
              </a:rPr>
              <a:t>This is a graph which shows the NPV at different rates of return</a:t>
            </a:r>
            <a:endParaRPr lang="en-US" altLang="en-US" dirty="0">
              <a:solidFill>
                <a:schemeClr val="tx1"/>
              </a:solidFill>
              <a:ea typeface="MS PGothic" panose="020B0600070205080204" pitchFamily="34" charset="-128"/>
            </a:endParaRPr>
          </a:p>
          <a:p>
            <a:pPr marL="894080" lvl="1" indent="-351155">
              <a:buClr>
                <a:prstClr val="black"/>
              </a:buClr>
              <a:buSzPct val="90000"/>
              <a:defRPr/>
            </a:pPr>
            <a:endParaRPr lang="en-US" altLang="en-US" sz="2400" dirty="0">
              <a:ea typeface="MS PGothic" panose="020B0600070205080204" pitchFamily="34" charset="-128"/>
            </a:endParaRPr>
          </a:p>
          <a:p>
            <a:pPr>
              <a:defRPr/>
            </a:pPr>
            <a:endParaRPr lang="en-AU" sz="2400" dirty="0"/>
          </a:p>
        </p:txBody>
      </p:sp>
      <p:sp>
        <p:nvSpPr>
          <p:cNvPr id="4" name="Slide Number Placeholder 3"/>
          <p:cNvSpPr>
            <a:spLocks noGrp="1"/>
          </p:cNvSpPr>
          <p:nvPr>
            <p:ph type="sldNum" sz="quarter" idx="4294967295"/>
          </p:nvPr>
        </p:nvSpPr>
        <p:spPr/>
        <p:txBody>
          <a:bodyPr/>
          <a:lstStyle/>
          <a:p>
            <a:fld id="{927472EA-109E-4C54-948C-F6DFF44EED60}" type="slidenum">
              <a:rPr lang="en-AU" smtClean="0"/>
            </a:fld>
            <a:endParaRPr lang="en-A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Autofit/>
          </a:bodyPr>
          <a:lstStyle/>
          <a:p>
            <a:r>
              <a:rPr lang="en-AU" sz="3600" dirty="0">
                <a:ea typeface="MS PGothic" panose="020B0600070205080204" pitchFamily="34" charset="-128"/>
              </a:rPr>
              <a:t>NPV profile</a:t>
            </a:r>
            <a:endParaRPr lang="en-AU" sz="3600" dirty="0">
              <a:ea typeface="MS PGothic" panose="020B0600070205080204" pitchFamily="34" charset="-128"/>
            </a:endParaRPr>
          </a:p>
        </p:txBody>
      </p:sp>
      <p:sp>
        <p:nvSpPr>
          <p:cNvPr id="3" name="Slide Number Placeholder 2"/>
          <p:cNvSpPr>
            <a:spLocks noGrp="1"/>
          </p:cNvSpPr>
          <p:nvPr>
            <p:ph type="sldNum" sz="quarter" idx="4294967295"/>
          </p:nvPr>
        </p:nvSpPr>
        <p:spPr/>
        <p:txBody>
          <a:bodyPr/>
          <a:lstStyle/>
          <a:p>
            <a:fld id="{927472EA-109E-4C54-948C-F6DFF44EED60}" type="slidenum">
              <a:rPr lang="en-AU" smtClean="0"/>
            </a:fld>
            <a:endParaRPr lang="en-AU" dirty="0"/>
          </a:p>
        </p:txBody>
      </p:sp>
      <p:pic>
        <p:nvPicPr>
          <p:cNvPr id="1064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03513" y="2060849"/>
            <a:ext cx="7978652"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500"/>
                                        <p:tgtEl>
                                          <p:spTgt spid="106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a:spcBef>
                <a:spcPts val="965"/>
              </a:spcBef>
              <a:spcAft>
                <a:spcPct val="0"/>
              </a:spcAft>
            </a:pPr>
            <a:r>
              <a:rPr lang="en-AU" altLang="en-US" sz="3000" dirty="0">
                <a:cs typeface="Arial" panose="020B0604020202020204" pitchFamily="34" charset="0"/>
              </a:rPr>
              <a:t>Features of investment decisions and associated appraisal methods</a:t>
            </a:r>
            <a:endParaRPr lang="en-AU" altLang="en-US" sz="3000" dirty="0">
              <a:cs typeface="Arial" panose="020B0604020202020204" pitchFamily="34" charset="0"/>
            </a:endParaRPr>
          </a:p>
        </p:txBody>
      </p:sp>
      <p:sp>
        <p:nvSpPr>
          <p:cNvPr id="14339" name="Rectangle 3"/>
          <p:cNvSpPr>
            <a:spLocks noGrp="1" noChangeArrowheads="1"/>
          </p:cNvSpPr>
          <p:nvPr>
            <p:ph idx="1"/>
          </p:nvPr>
        </p:nvSpPr>
        <p:spPr bwMode="auto">
          <a:xfrm>
            <a:off x="695327" y="1988840"/>
            <a:ext cx="10801349" cy="43198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marL="346075" indent="-346075">
              <a:spcBef>
                <a:spcPct val="0"/>
              </a:spcBef>
              <a:spcAft>
                <a:spcPts val="1200"/>
              </a:spcAft>
              <a:buNone/>
            </a:pPr>
            <a:r>
              <a:rPr lang="en-AU" altLang="en-US" b="1" dirty="0">
                <a:solidFill>
                  <a:srgbClr val="362416"/>
                </a:solidFill>
                <a:cs typeface="Arial" panose="020B0604020202020204" pitchFamily="34" charset="0"/>
              </a:rPr>
              <a:t>The nature of investment decisions</a:t>
            </a:r>
            <a:endParaRPr lang="en-AU" altLang="en-US" dirty="0">
              <a:solidFill>
                <a:srgbClr val="362416"/>
              </a:solidFill>
              <a:cs typeface="Arial" panose="020B0604020202020204" pitchFamily="34" charset="0"/>
            </a:endParaRPr>
          </a:p>
          <a:p>
            <a:pPr marL="346075" indent="-346075">
              <a:spcBef>
                <a:spcPct val="0"/>
              </a:spcBef>
              <a:spcAft>
                <a:spcPts val="1200"/>
              </a:spcAft>
            </a:pPr>
            <a:r>
              <a:rPr lang="en-AU" altLang="en-US" dirty="0">
                <a:solidFill>
                  <a:schemeClr val="tx1"/>
                </a:solidFill>
                <a:cs typeface="Arial" panose="020B0604020202020204" pitchFamily="34" charset="0"/>
              </a:rPr>
              <a:t>The time factor</a:t>
            </a:r>
            <a:endParaRPr lang="en-AU" altLang="en-US" dirty="0">
              <a:solidFill>
                <a:schemeClr val="tx1"/>
              </a:solidFill>
              <a:cs typeface="Arial" panose="020B0604020202020204" pitchFamily="34" charset="0"/>
            </a:endParaRPr>
          </a:p>
          <a:p>
            <a:pPr marL="346075" indent="-346075">
              <a:spcBef>
                <a:spcPct val="0"/>
              </a:spcBef>
              <a:spcAft>
                <a:spcPts val="1200"/>
              </a:spcAft>
            </a:pPr>
            <a:r>
              <a:rPr lang="en-AU" altLang="en-US" dirty="0">
                <a:solidFill>
                  <a:schemeClr val="tx1"/>
                </a:solidFill>
                <a:cs typeface="Arial" panose="020B0604020202020204" pitchFamily="34" charset="0"/>
              </a:rPr>
              <a:t>Making an outlay of something of economic value, usually cash, at one point in time, which is expected to yield economic benefits to the investor at some other point in time</a:t>
            </a:r>
            <a:endParaRPr lang="en-AU" altLang="en-US" dirty="0">
              <a:solidFill>
                <a:schemeClr val="tx1"/>
              </a:solidFill>
              <a:cs typeface="Arial" panose="020B0604020202020204" pitchFamily="34" charset="0"/>
            </a:endParaRPr>
          </a:p>
          <a:p>
            <a:pPr marL="346075" indent="-346075">
              <a:spcBef>
                <a:spcPct val="0"/>
              </a:spcBef>
              <a:spcAft>
                <a:spcPts val="1200"/>
              </a:spcAft>
            </a:pPr>
            <a:r>
              <a:rPr lang="en-AU" altLang="en-US" dirty="0">
                <a:solidFill>
                  <a:schemeClr val="tx1"/>
                </a:solidFill>
                <a:cs typeface="Arial" panose="020B0604020202020204" pitchFamily="34" charset="0"/>
              </a:rPr>
              <a:t>Investment decisions are of crucial importance for the following reasons:</a:t>
            </a:r>
            <a:endParaRPr lang="en-AU" altLang="en-US" dirty="0">
              <a:solidFill>
                <a:schemeClr val="tx1"/>
              </a:solidFill>
              <a:cs typeface="Arial" panose="020B0604020202020204" pitchFamily="34" charset="0"/>
            </a:endParaRPr>
          </a:p>
          <a:p>
            <a:pPr marL="914400" lvl="2" indent="-457200">
              <a:spcBef>
                <a:spcPct val="0"/>
              </a:spcBef>
              <a:spcAft>
                <a:spcPts val="1200"/>
              </a:spcAft>
              <a:buClr>
                <a:srgbClr val="000000"/>
              </a:buClr>
              <a:buSzPct val="70000"/>
              <a:buFont typeface="Wingdings" panose="05000000000000000000" pitchFamily="2" charset="2"/>
              <a:buChar char="q"/>
            </a:pPr>
            <a:r>
              <a:rPr lang="en-AU" altLang="en-US" dirty="0">
                <a:latin typeface="Arial" panose="020B0604020202020204" pitchFamily="34" charset="0"/>
              </a:rPr>
              <a:t>Large amounts of resources are often involved, therefore, if mistakes are made, the effect can be catastrophic</a:t>
            </a:r>
            <a:endParaRPr lang="en-AU" altLang="en-US" dirty="0">
              <a:latin typeface="Arial" panose="020B0604020202020204" pitchFamily="34" charset="0"/>
            </a:endParaRPr>
          </a:p>
          <a:p>
            <a:pPr marL="914400" lvl="2" indent="-457200">
              <a:spcBef>
                <a:spcPct val="0"/>
              </a:spcBef>
              <a:spcAft>
                <a:spcPts val="1200"/>
              </a:spcAft>
              <a:buClr>
                <a:srgbClr val="000000"/>
              </a:buClr>
              <a:buSzPct val="70000"/>
              <a:buFont typeface="Wingdings" panose="05000000000000000000" pitchFamily="2" charset="2"/>
              <a:buChar char="q"/>
            </a:pPr>
            <a:r>
              <a:rPr lang="en-AU" altLang="en-US" dirty="0">
                <a:latin typeface="Arial" panose="020B0604020202020204" pitchFamily="34" charset="0"/>
              </a:rPr>
              <a:t>It is often difficult and expensive to ‘bail out’ of an investment once it has been made</a:t>
            </a:r>
            <a:endParaRPr lang="en-AU" altLang="en-US" dirty="0">
              <a:latin typeface="Arial" panose="020B0604020202020204" pitchFamily="34" charset="0"/>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a:spcBef>
                <a:spcPts val="965"/>
              </a:spcBef>
              <a:spcAft>
                <a:spcPct val="0"/>
              </a:spcAft>
            </a:pPr>
            <a:r>
              <a:rPr lang="en-US" altLang="en-US" dirty="0">
                <a:ea typeface="MS PGothic" panose="020B0600070205080204" pitchFamily="34" charset="-128"/>
              </a:rPr>
              <a:t>IRR Issue </a:t>
            </a:r>
            <a:r>
              <a:rPr lang="en-US" altLang="en-US" dirty="0" smtClean="0">
                <a:ea typeface="MS PGothic" panose="020B0600070205080204" pitchFamily="34" charset="-128"/>
              </a:rPr>
              <a:t>2 - </a:t>
            </a:r>
            <a:r>
              <a:rPr lang="en-US" altLang="en-US" dirty="0" smtClean="0">
                <a:cs typeface="Arial" panose="020B0604020202020204" pitchFamily="34" charset="0"/>
              </a:rPr>
              <a:t>Ranking mutually exclusive projects</a:t>
            </a:r>
            <a:endParaRPr lang="en-US" altLang="en-US" i="1" dirty="0">
              <a:cs typeface="Arial" panose="020B0604020202020204" pitchFamily="34" charset="0"/>
            </a:endParaRPr>
          </a:p>
        </p:txBody>
      </p:sp>
      <p:sp>
        <p:nvSpPr>
          <p:cNvPr id="2" name="Content Placeholder 1"/>
          <p:cNvSpPr>
            <a:spLocks noGrp="1"/>
          </p:cNvSpPr>
          <p:nvPr>
            <p:ph idx="1"/>
          </p:nvPr>
        </p:nvSpPr>
        <p:spPr/>
        <p:txBody>
          <a:bodyPr/>
          <a:lstStyle/>
          <a:p>
            <a:endParaRPr lang="en-US"/>
          </a:p>
        </p:txBody>
      </p:sp>
      <p:pic>
        <p:nvPicPr>
          <p:cNvPr id="66563"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80607" y="1700214"/>
            <a:ext cx="9430786" cy="4499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p:txBody>
          <a:bodyPr/>
          <a:lstStyle/>
          <a:p>
            <a:r>
              <a:rPr lang="en-AU"/>
              <a:t>FINM7409</a:t>
            </a:r>
            <a:endParaRPr lang="en-AU" dirty="0"/>
          </a:p>
        </p:txBody>
      </p:sp>
    </p:spTree>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a:spcBef>
                <a:spcPts val="965"/>
              </a:spcBef>
              <a:spcAft>
                <a:spcPct val="0"/>
              </a:spcAft>
            </a:pPr>
            <a:r>
              <a:rPr lang="en-US" altLang="en-US" dirty="0">
                <a:ea typeface="MS PGothic" panose="020B0600070205080204" pitchFamily="34" charset="-128"/>
              </a:rPr>
              <a:t>IRR Issue 2 - </a:t>
            </a:r>
            <a:r>
              <a:rPr lang="en-US" altLang="en-US" dirty="0">
                <a:cs typeface="Arial" panose="020B0604020202020204" pitchFamily="34" charset="0"/>
              </a:rPr>
              <a:t>Ranking mutually exclusive projects</a:t>
            </a:r>
            <a:endParaRPr lang="en-US" altLang="en-US" dirty="0">
              <a:cs typeface="Arial" panose="020B0604020202020204" pitchFamily="34" charset="0"/>
            </a:endParaRPr>
          </a:p>
        </p:txBody>
      </p:sp>
      <p:pic>
        <p:nvPicPr>
          <p:cNvPr id="68611"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90625" y="1928814"/>
            <a:ext cx="981075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p:txBody>
          <a:bodyPr/>
          <a:lstStyle/>
          <a:p>
            <a:r>
              <a:rPr lang="en-AU"/>
              <a:t>FINM7409</a:t>
            </a:r>
            <a:endParaRPr lang="en-AU" dirty="0"/>
          </a:p>
        </p:txBody>
      </p:sp>
    </p:spTree>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a:spcBef>
                <a:spcPts val="965"/>
              </a:spcBef>
              <a:spcAft>
                <a:spcPct val="0"/>
              </a:spcAft>
            </a:pPr>
            <a:r>
              <a:rPr lang="en-AU" altLang="en-US" dirty="0">
                <a:cs typeface="Arial" panose="020B0604020202020204" pitchFamily="34" charset="0"/>
              </a:rPr>
              <a:t>A comparison of the DCF methods</a:t>
            </a:r>
            <a:endParaRPr lang="en-AU" altLang="en-US" dirty="0">
              <a:cs typeface="Arial" panose="020B0604020202020204" pitchFamily="34" charset="0"/>
            </a:endParaRPr>
          </a:p>
        </p:txBody>
      </p:sp>
      <p:sp>
        <p:nvSpPr>
          <p:cNvPr id="70659"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marL="346075" indent="-346075">
              <a:spcBef>
                <a:spcPct val="0"/>
              </a:spcBef>
              <a:spcAft>
                <a:spcPts val="1200"/>
              </a:spcAft>
              <a:tabLst>
                <a:tab pos="1435100" algn="l"/>
              </a:tabLst>
            </a:pPr>
            <a:r>
              <a:rPr lang="en-AU" altLang="en-US" dirty="0">
                <a:solidFill>
                  <a:schemeClr val="tx1"/>
                </a:solidFill>
                <a:cs typeface="Arial" panose="020B0604020202020204" pitchFamily="34" charset="0"/>
              </a:rPr>
              <a:t>For most projects, a simple accept or reject decision should be the same</a:t>
            </a:r>
            <a:endParaRPr lang="en-AU" altLang="en-US" dirty="0">
              <a:solidFill>
                <a:schemeClr val="tx1"/>
              </a:solidFill>
              <a:cs typeface="Arial" panose="020B0604020202020204" pitchFamily="34" charset="0"/>
            </a:endParaRPr>
          </a:p>
          <a:p>
            <a:pPr marL="346075" indent="-346075">
              <a:spcBef>
                <a:spcPct val="0"/>
              </a:spcBef>
              <a:spcAft>
                <a:spcPts val="1200"/>
              </a:spcAft>
              <a:tabLst>
                <a:tab pos="1435100" algn="l"/>
              </a:tabLst>
            </a:pPr>
            <a:r>
              <a:rPr lang="en-AU" altLang="en-US" dirty="0">
                <a:solidFill>
                  <a:schemeClr val="tx1"/>
                </a:solidFill>
                <a:cs typeface="Arial" panose="020B0604020202020204" pitchFamily="34" charset="0"/>
              </a:rPr>
              <a:t>Differences arise in the conclusions between IRR and NPV in the following situations:</a:t>
            </a:r>
            <a:endParaRPr lang="en-AU" altLang="en-US" dirty="0">
              <a:solidFill>
                <a:schemeClr val="tx1"/>
              </a:solidFill>
              <a:cs typeface="Arial" panose="020B0604020202020204" pitchFamily="34" charset="0"/>
            </a:endParaRPr>
          </a:p>
          <a:p>
            <a:pPr marL="914400" lvl="2" indent="-457200">
              <a:spcBef>
                <a:spcPct val="0"/>
              </a:spcBef>
              <a:spcAft>
                <a:spcPts val="1200"/>
              </a:spcAft>
              <a:buClr>
                <a:srgbClr val="000000"/>
              </a:buClr>
              <a:buSzPct val="70000"/>
              <a:buFont typeface="Wingdings" panose="05000000000000000000" pitchFamily="2" charset="2"/>
              <a:buChar char="q"/>
              <a:tabLst>
                <a:tab pos="1435100" algn="l"/>
              </a:tabLst>
            </a:pPr>
            <a:r>
              <a:rPr lang="en-AU" altLang="en-US" dirty="0">
                <a:latin typeface="Arial" panose="020B0604020202020204" pitchFamily="34" charset="0"/>
              </a:rPr>
              <a:t>mutually exclusive projects</a:t>
            </a:r>
            <a:endParaRPr lang="en-AU" altLang="en-US" dirty="0">
              <a:latin typeface="Arial" panose="020B0604020202020204" pitchFamily="34" charset="0"/>
            </a:endParaRPr>
          </a:p>
          <a:p>
            <a:pPr marL="914400" lvl="2" indent="-457200">
              <a:spcBef>
                <a:spcPct val="0"/>
              </a:spcBef>
              <a:spcAft>
                <a:spcPts val="1200"/>
              </a:spcAft>
              <a:buClr>
                <a:srgbClr val="000000"/>
              </a:buClr>
              <a:buSzPct val="70000"/>
              <a:buFont typeface="Wingdings" panose="05000000000000000000" pitchFamily="2" charset="2"/>
              <a:buChar char="q"/>
              <a:tabLst>
                <a:tab pos="1435100" algn="l"/>
              </a:tabLst>
            </a:pPr>
            <a:r>
              <a:rPr lang="en-AU" altLang="en-US" dirty="0">
                <a:latin typeface="Arial" panose="020B0604020202020204" pitchFamily="34" charset="0"/>
              </a:rPr>
              <a:t>capital rationing situations</a:t>
            </a:r>
            <a:endParaRPr lang="en-AU" altLang="en-US" dirty="0">
              <a:latin typeface="Arial" panose="020B0604020202020204" pitchFamily="34" charset="0"/>
            </a:endParaRPr>
          </a:p>
          <a:p>
            <a:pPr marL="346075" indent="-346075">
              <a:spcBef>
                <a:spcPct val="0"/>
              </a:spcBef>
              <a:spcAft>
                <a:spcPts val="1200"/>
              </a:spcAft>
              <a:tabLst>
                <a:tab pos="1435100" algn="l"/>
              </a:tabLst>
            </a:pPr>
            <a:r>
              <a:rPr lang="en-AU" altLang="en-US" dirty="0">
                <a:solidFill>
                  <a:schemeClr val="tx1"/>
                </a:solidFill>
                <a:cs typeface="Arial" panose="020B0604020202020204" pitchFamily="34" charset="0"/>
              </a:rPr>
              <a:t>Mutually exclusive projects are projects where a choice has to be made between alternatives, but in which only one can actually be undertaken</a:t>
            </a:r>
            <a:endParaRPr lang="en-AU" altLang="en-US" dirty="0">
              <a:solidFill>
                <a:schemeClr val="tx1"/>
              </a:solidFill>
              <a:cs typeface="Arial" panose="020B0604020202020204" pitchFamily="34" charset="0"/>
            </a:endParaRPr>
          </a:p>
          <a:p>
            <a:pPr marL="346075" indent="-346075">
              <a:spcBef>
                <a:spcPct val="0"/>
              </a:spcBef>
              <a:spcAft>
                <a:spcPts val="1200"/>
              </a:spcAft>
              <a:tabLst>
                <a:tab pos="1435100" algn="l"/>
              </a:tabLst>
            </a:pPr>
            <a:endParaRPr lang="en-AU" altLang="en-US" dirty="0">
              <a:solidFill>
                <a:schemeClr val="tx1"/>
              </a:solidFill>
              <a:cs typeface="Arial" panose="020B0604020202020204" pitchFamily="34" charset="0"/>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AU" altLang="en-US" dirty="0"/>
              <a:t>A comparison of the DCF methods</a:t>
            </a:r>
            <a:endParaRPr lang="en-AU" altLang="en-US" dirty="0"/>
          </a:p>
        </p:txBody>
      </p:sp>
      <p:sp>
        <p:nvSpPr>
          <p:cNvPr id="72707" name="Rectangle 3"/>
          <p:cNvSpPr>
            <a:spLocks noGrp="1" noChangeArrowheads="1"/>
          </p:cNvSpPr>
          <p:nvPr>
            <p:ph idx="1"/>
          </p:nvPr>
        </p:nvSpPr>
        <p:spPr/>
        <p:txBody>
          <a:bodyPr/>
          <a:lstStyle/>
          <a:p>
            <a:r>
              <a:rPr lang="en-AU" altLang="en-US" dirty="0"/>
              <a:t>Capital rationing occurs when there are limits imposed on the amount of capital invested</a:t>
            </a:r>
            <a:endParaRPr lang="en-AU" altLang="en-US" dirty="0"/>
          </a:p>
          <a:p>
            <a:r>
              <a:rPr lang="en-AU" altLang="en-US" dirty="0"/>
              <a:t>Capital rationing leads to the need to rank projects in some way, which is a problem for the NPV method</a:t>
            </a:r>
            <a:endParaRPr lang="en-AU" altLang="en-US" dirty="0"/>
          </a:p>
          <a:p>
            <a:r>
              <a:rPr lang="en-AU" altLang="en-US" dirty="0"/>
              <a:t>There are two common strategies to overcome this problem:</a:t>
            </a:r>
            <a:endParaRPr lang="en-AU" altLang="en-US" dirty="0"/>
          </a:p>
          <a:p>
            <a:pPr lvl="2"/>
            <a:r>
              <a:rPr lang="en-AU" altLang="en-US" dirty="0"/>
              <a:t>profitability index or benefit/cost ratio</a:t>
            </a:r>
            <a:endParaRPr lang="en-AU" altLang="en-US" dirty="0"/>
          </a:p>
          <a:p>
            <a:pPr lvl="2"/>
            <a:r>
              <a:rPr lang="en-AU" altLang="en-US" dirty="0"/>
              <a:t>NPV per $1 of investment</a:t>
            </a:r>
            <a:endParaRPr lang="en-AU" altLang="en-US" dirty="0"/>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AU" altLang="en-US" sz="3100" dirty="0"/>
              <a:t>Some practical points - Only Incremental Cash Flow Matters</a:t>
            </a:r>
            <a:endParaRPr lang="en-AU" altLang="en-US" sz="3100" dirty="0"/>
          </a:p>
        </p:txBody>
      </p:sp>
      <p:sp>
        <p:nvSpPr>
          <p:cNvPr id="73731" name="Rectangle 3"/>
          <p:cNvSpPr>
            <a:spLocks noGrp="1" noChangeArrowheads="1"/>
          </p:cNvSpPr>
          <p:nvPr>
            <p:ph idx="1"/>
          </p:nvPr>
        </p:nvSpPr>
        <p:spPr/>
        <p:txBody>
          <a:bodyPr/>
          <a:lstStyle/>
          <a:p>
            <a:r>
              <a:rPr lang="en-AU" altLang="en-US" dirty="0"/>
              <a:t>Relevant costs should be determined and used, e.g. ignore costs already incurred, past costs, etc.</a:t>
            </a:r>
            <a:endParaRPr lang="en-AU" altLang="en-US" dirty="0"/>
          </a:p>
          <a:p>
            <a:r>
              <a:rPr lang="en-AU" altLang="en-US" dirty="0"/>
              <a:t>Future costs should also in some cases be ignored, e.g. costs that will be incurred whether or not the project goes ahead</a:t>
            </a:r>
            <a:endParaRPr lang="en-AU" altLang="en-US" dirty="0"/>
          </a:p>
          <a:p>
            <a:r>
              <a:rPr lang="en-AU" altLang="en-US" dirty="0"/>
              <a:t>Opportunity costs arising from benefits foregone must be included</a:t>
            </a:r>
            <a:endParaRPr lang="en-AU" altLang="en-US" dirty="0"/>
          </a:p>
          <a:p>
            <a:r>
              <a:rPr lang="en-AU" altLang="en-US" dirty="0"/>
              <a:t>Taxation on profits and also tax relief should be accounted for</a:t>
            </a:r>
            <a:endParaRPr lang="en-AU" altLang="en-US" dirty="0"/>
          </a:p>
          <a:p>
            <a:r>
              <a:rPr lang="en-AU" altLang="en-US" dirty="0"/>
              <a:t>Interest payments should not be included when using DCF techniques as the discount factor already takes account of cost of financing</a:t>
            </a:r>
            <a:endParaRPr lang="en-AU" altLang="en-US" dirty="0"/>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a:spcBef>
                <a:spcPts val="965"/>
              </a:spcBef>
              <a:spcAft>
                <a:spcPct val="0"/>
              </a:spcAft>
            </a:pPr>
            <a:r>
              <a:rPr lang="en-US" altLang="en-US">
                <a:cs typeface="Arial" panose="020B0604020202020204" pitchFamily="34" charset="0"/>
              </a:rPr>
              <a:t>Working Capital - Example 12.6</a:t>
            </a:r>
            <a:endParaRPr lang="en-US" altLang="en-US">
              <a:cs typeface="Arial" panose="020B0604020202020204" pitchFamily="34" charset="0"/>
            </a:endParaRPr>
          </a:p>
        </p:txBody>
      </p:sp>
      <p:sp>
        <p:nvSpPr>
          <p:cNvPr id="2" name="Content Placeholder 1"/>
          <p:cNvSpPr>
            <a:spLocks noGrp="1"/>
          </p:cNvSpPr>
          <p:nvPr>
            <p:ph idx="1"/>
          </p:nvPr>
        </p:nvSpPr>
        <p:spPr/>
        <p:txBody>
          <a:bodyPr/>
          <a:lstStyle/>
          <a:p>
            <a:endParaRPr lang="en-US"/>
          </a:p>
        </p:txBody>
      </p:sp>
      <p:pic>
        <p:nvPicPr>
          <p:cNvPr id="74755"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15145" y="1645497"/>
            <a:ext cx="9169391" cy="4642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Rectangle 4"/>
          <p:cNvSpPr>
            <a:spLocks noChangeArrowheads="1"/>
          </p:cNvSpPr>
          <p:nvPr/>
        </p:nvSpPr>
        <p:spPr bwMode="auto">
          <a:xfrm>
            <a:off x="9394826" y="6021389"/>
            <a:ext cx="9509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2"/>
                </a:solidFill>
                <a:latin typeface="Verdana" panose="020B0604030504040204" pitchFamily="4" charset="0"/>
                <a:cs typeface="Arial" panose="020B0604020202020204" pitchFamily="34" charset="0"/>
                <a:sym typeface="Arial" panose="020B0604020202020204" pitchFamily="34" charset="0"/>
              </a:defRPr>
            </a:lvl1pPr>
            <a:lvl2pPr marL="742950" indent="-285750">
              <a:defRPr sz="2400">
                <a:solidFill>
                  <a:schemeClr val="bg2"/>
                </a:solidFill>
                <a:latin typeface="Verdana" panose="020B0604030504040204" pitchFamily="4" charset="0"/>
                <a:cs typeface="Arial" panose="020B0604020202020204" pitchFamily="34" charset="0"/>
                <a:sym typeface="Arial" panose="020B0604020202020204" pitchFamily="34" charset="0"/>
              </a:defRPr>
            </a:lvl2pPr>
            <a:lvl3pPr marL="1143000" indent="-228600">
              <a:defRPr sz="2400">
                <a:solidFill>
                  <a:schemeClr val="bg2"/>
                </a:solidFill>
                <a:latin typeface="Verdana" panose="020B0604030504040204" pitchFamily="4" charset="0"/>
                <a:cs typeface="Arial" panose="020B0604020202020204" pitchFamily="34" charset="0"/>
                <a:sym typeface="Arial" panose="020B0604020202020204" pitchFamily="34" charset="0"/>
              </a:defRPr>
            </a:lvl3pPr>
            <a:lvl4pPr marL="1600200" indent="-228600">
              <a:defRPr sz="2400">
                <a:solidFill>
                  <a:schemeClr val="bg2"/>
                </a:solidFill>
                <a:latin typeface="Verdana" panose="020B0604030504040204" pitchFamily="4" charset="0"/>
                <a:cs typeface="Arial" panose="020B0604020202020204" pitchFamily="34" charset="0"/>
                <a:sym typeface="Arial" panose="020B0604020202020204" pitchFamily="34" charset="0"/>
              </a:defRPr>
            </a:lvl4pPr>
            <a:lvl5pPr marL="2057400" indent="-228600">
              <a:defRPr sz="2400">
                <a:solidFill>
                  <a:schemeClr val="bg2"/>
                </a:solidFill>
                <a:latin typeface="Verdana" panose="020B0604030504040204" pitchFamily="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chemeClr val="bg2"/>
                </a:solidFill>
                <a:latin typeface="Verdana" panose="020B0604030504040204" pitchFamily="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chemeClr val="bg2"/>
                </a:solidFill>
                <a:latin typeface="Verdana" panose="020B0604030504040204" pitchFamily="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chemeClr val="bg2"/>
                </a:solidFill>
                <a:latin typeface="Verdana" panose="020B0604030504040204" pitchFamily="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chemeClr val="bg2"/>
                </a:solidFill>
                <a:latin typeface="Verdana" panose="020B0604030504040204" pitchFamily="4" charset="0"/>
                <a:cs typeface="Arial" panose="020B0604020202020204" pitchFamily="34" charset="0"/>
                <a:sym typeface="Arial" panose="020B0604020202020204" pitchFamily="34" charset="0"/>
              </a:defRPr>
            </a:lvl9pPr>
          </a:lstStyle>
          <a:p>
            <a:pPr eaLnBrk="1" hangingPunct="1">
              <a:buClr>
                <a:srgbClr val="9D1348"/>
              </a:buClr>
              <a:buSzPct val="25000"/>
            </a:pPr>
            <a:r>
              <a:rPr lang="en-AU" altLang="en-US" sz="1400" dirty="0">
                <a:latin typeface="Arial" panose="020B0604020202020204" pitchFamily="34" charset="0"/>
                <a:sym typeface="Verdana" panose="020B0604030504040204" pitchFamily="4" charset="0"/>
              </a:rPr>
              <a:t>continues</a:t>
            </a:r>
            <a:endParaRPr lang="en-AU" altLang="en-US" sz="1400" dirty="0">
              <a:latin typeface="Arial" panose="020B0604020202020204" pitchFamily="34" charset="0"/>
              <a:sym typeface="Verdana" panose="020B0604030504040204" pitchFamily="4" charset="0"/>
            </a:endParaRPr>
          </a:p>
        </p:txBody>
      </p:sp>
      <p:sp>
        <p:nvSpPr>
          <p:cNvPr id="3" name="Footer Placeholder 2"/>
          <p:cNvSpPr>
            <a:spLocks noGrp="1"/>
          </p:cNvSpPr>
          <p:nvPr>
            <p:ph type="ftr" sz="quarter" idx="3"/>
          </p:nvPr>
        </p:nvSpPr>
        <p:spPr/>
        <p:txBody>
          <a:bodyPr/>
          <a:lstStyle/>
          <a:p>
            <a:r>
              <a:rPr lang="en-AU"/>
              <a:t>FINM7409</a:t>
            </a:r>
            <a:endParaRPr lang="en-AU" dirty="0"/>
          </a:p>
        </p:txBody>
      </p:sp>
    </p:spTree>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a:spcBef>
                <a:spcPts val="965"/>
              </a:spcBef>
              <a:spcAft>
                <a:spcPct val="0"/>
              </a:spcAft>
            </a:pPr>
            <a:r>
              <a:rPr lang="en-US" altLang="en-US">
                <a:cs typeface="Arial" panose="020B0604020202020204" pitchFamily="34" charset="0"/>
              </a:rPr>
              <a:t>Example 12.6 </a:t>
            </a:r>
            <a:r>
              <a:rPr lang="en-US" altLang="en-US" i="1">
                <a:cs typeface="Arial" panose="020B0604020202020204" pitchFamily="34" charset="0"/>
              </a:rPr>
              <a:t>continued</a:t>
            </a:r>
            <a:endParaRPr lang="en-US" altLang="en-US" i="1">
              <a:cs typeface="Arial" panose="020B0604020202020204" pitchFamily="34" charset="0"/>
            </a:endParaRPr>
          </a:p>
        </p:txBody>
      </p:sp>
      <p:sp>
        <p:nvSpPr>
          <p:cNvPr id="2" name="Content Placeholder 1"/>
          <p:cNvSpPr>
            <a:spLocks noGrp="1"/>
          </p:cNvSpPr>
          <p:nvPr>
            <p:ph idx="1"/>
          </p:nvPr>
        </p:nvSpPr>
        <p:spPr/>
        <p:txBody>
          <a:bodyPr/>
          <a:lstStyle/>
          <a:p>
            <a:endParaRPr lang="en-US"/>
          </a:p>
        </p:txBody>
      </p:sp>
      <p:sp>
        <p:nvSpPr>
          <p:cNvPr id="76803" name="Rectangle 4"/>
          <p:cNvSpPr>
            <a:spLocks noChangeArrowheads="1"/>
          </p:cNvSpPr>
          <p:nvPr/>
        </p:nvSpPr>
        <p:spPr bwMode="auto">
          <a:xfrm>
            <a:off x="9394826" y="6021389"/>
            <a:ext cx="9509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2"/>
                </a:solidFill>
                <a:latin typeface="Verdana" panose="020B0604030504040204" pitchFamily="4" charset="0"/>
                <a:cs typeface="Arial" panose="020B0604020202020204" pitchFamily="34" charset="0"/>
                <a:sym typeface="Arial" panose="020B0604020202020204" pitchFamily="34" charset="0"/>
              </a:defRPr>
            </a:lvl1pPr>
            <a:lvl2pPr marL="742950" indent="-285750">
              <a:defRPr sz="2400">
                <a:solidFill>
                  <a:schemeClr val="bg2"/>
                </a:solidFill>
                <a:latin typeface="Verdana" panose="020B0604030504040204" pitchFamily="4" charset="0"/>
                <a:cs typeface="Arial" panose="020B0604020202020204" pitchFamily="34" charset="0"/>
                <a:sym typeface="Arial" panose="020B0604020202020204" pitchFamily="34" charset="0"/>
              </a:defRPr>
            </a:lvl2pPr>
            <a:lvl3pPr marL="1143000" indent="-228600">
              <a:defRPr sz="2400">
                <a:solidFill>
                  <a:schemeClr val="bg2"/>
                </a:solidFill>
                <a:latin typeface="Verdana" panose="020B0604030504040204" pitchFamily="4" charset="0"/>
                <a:cs typeface="Arial" panose="020B0604020202020204" pitchFamily="34" charset="0"/>
                <a:sym typeface="Arial" panose="020B0604020202020204" pitchFamily="34" charset="0"/>
              </a:defRPr>
            </a:lvl3pPr>
            <a:lvl4pPr marL="1600200" indent="-228600">
              <a:defRPr sz="2400">
                <a:solidFill>
                  <a:schemeClr val="bg2"/>
                </a:solidFill>
                <a:latin typeface="Verdana" panose="020B0604030504040204" pitchFamily="4" charset="0"/>
                <a:cs typeface="Arial" panose="020B0604020202020204" pitchFamily="34" charset="0"/>
                <a:sym typeface="Arial" panose="020B0604020202020204" pitchFamily="34" charset="0"/>
              </a:defRPr>
            </a:lvl4pPr>
            <a:lvl5pPr marL="2057400" indent="-228600">
              <a:defRPr sz="2400">
                <a:solidFill>
                  <a:schemeClr val="bg2"/>
                </a:solidFill>
                <a:latin typeface="Verdana" panose="020B0604030504040204" pitchFamily="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chemeClr val="bg2"/>
                </a:solidFill>
                <a:latin typeface="Verdana" panose="020B0604030504040204" pitchFamily="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chemeClr val="bg2"/>
                </a:solidFill>
                <a:latin typeface="Verdana" panose="020B0604030504040204" pitchFamily="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chemeClr val="bg2"/>
                </a:solidFill>
                <a:latin typeface="Verdana" panose="020B0604030504040204" pitchFamily="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chemeClr val="bg2"/>
                </a:solidFill>
                <a:latin typeface="Verdana" panose="020B0604030504040204" pitchFamily="4" charset="0"/>
                <a:cs typeface="Arial" panose="020B0604020202020204" pitchFamily="34" charset="0"/>
                <a:sym typeface="Arial" panose="020B0604020202020204" pitchFamily="34" charset="0"/>
              </a:defRPr>
            </a:lvl9pPr>
          </a:lstStyle>
          <a:p>
            <a:pPr eaLnBrk="1" hangingPunct="1">
              <a:buClr>
                <a:srgbClr val="9D1348"/>
              </a:buClr>
              <a:buSzPct val="25000"/>
            </a:pPr>
            <a:r>
              <a:rPr lang="en-AU" altLang="en-US" sz="1400" dirty="0">
                <a:latin typeface="Arial" panose="020B0604020202020204" pitchFamily="34" charset="0"/>
                <a:sym typeface="Verdana" panose="020B0604030504040204" pitchFamily="4" charset="0"/>
              </a:rPr>
              <a:t>continues</a:t>
            </a:r>
            <a:endParaRPr lang="en-AU" altLang="en-US" sz="1400" dirty="0">
              <a:latin typeface="Arial" panose="020B0604020202020204" pitchFamily="34" charset="0"/>
              <a:sym typeface="Verdana" panose="020B0604030504040204" pitchFamily="4" charset="0"/>
            </a:endParaRPr>
          </a:p>
        </p:txBody>
      </p:sp>
      <p:pic>
        <p:nvPicPr>
          <p:cNvPr id="76804"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68400" y="1797521"/>
            <a:ext cx="982980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p:txBody>
          <a:bodyPr/>
          <a:lstStyle/>
          <a:p>
            <a:r>
              <a:rPr lang="en-AU"/>
              <a:t>FINM7409</a:t>
            </a:r>
            <a:endParaRPr lang="en-AU" dirty="0"/>
          </a:p>
        </p:txBody>
      </p:sp>
    </p:spTree>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a:spcBef>
                <a:spcPts val="965"/>
              </a:spcBef>
              <a:spcAft>
                <a:spcPct val="0"/>
              </a:spcAft>
            </a:pPr>
            <a:r>
              <a:rPr lang="en-US" altLang="en-US">
                <a:cs typeface="Arial" panose="020B0604020202020204" pitchFamily="34" charset="0"/>
              </a:rPr>
              <a:t>Example 12.6 </a:t>
            </a:r>
            <a:r>
              <a:rPr lang="en-US" altLang="en-US" i="1">
                <a:cs typeface="Arial" panose="020B0604020202020204" pitchFamily="34" charset="0"/>
              </a:rPr>
              <a:t>continued</a:t>
            </a:r>
            <a:endParaRPr lang="en-US" altLang="en-US" i="1">
              <a:cs typeface="Arial" panose="020B0604020202020204" pitchFamily="34" charset="0"/>
            </a:endParaRPr>
          </a:p>
        </p:txBody>
      </p:sp>
      <p:sp>
        <p:nvSpPr>
          <p:cNvPr id="2" name="Content Placeholder 1"/>
          <p:cNvSpPr>
            <a:spLocks noGrp="1"/>
          </p:cNvSpPr>
          <p:nvPr>
            <p:ph idx="1"/>
          </p:nvPr>
        </p:nvSpPr>
        <p:spPr/>
        <p:txBody>
          <a:bodyPr/>
          <a:lstStyle/>
          <a:p>
            <a:endParaRPr lang="en-US"/>
          </a:p>
        </p:txBody>
      </p:sp>
      <p:pic>
        <p:nvPicPr>
          <p:cNvPr id="78851"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68400" y="1728789"/>
            <a:ext cx="98298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p:txBody>
          <a:bodyPr/>
          <a:lstStyle/>
          <a:p>
            <a:r>
              <a:rPr lang="en-AU"/>
              <a:t>FINM7409</a:t>
            </a:r>
            <a:endParaRPr lang="en-AU" dirty="0"/>
          </a:p>
        </p:txBody>
      </p:sp>
    </p:spTree>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a:spcBef>
                <a:spcPts val="965"/>
              </a:spcBef>
              <a:spcAft>
                <a:spcPct val="0"/>
              </a:spcAft>
            </a:pPr>
            <a:r>
              <a:rPr lang="en-AU" altLang="en-US">
                <a:cs typeface="Arial" panose="020B0604020202020204" pitchFamily="34" charset="0"/>
              </a:rPr>
              <a:t>Investment appraisal in practice</a:t>
            </a:r>
            <a:endParaRPr lang="en-AU" altLang="en-US">
              <a:cs typeface="Arial" panose="020B0604020202020204" pitchFamily="34" charset="0"/>
            </a:endParaRPr>
          </a:p>
        </p:txBody>
      </p:sp>
      <p:sp>
        <p:nvSpPr>
          <p:cNvPr id="80899"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marL="346075" indent="-346075">
              <a:spcBef>
                <a:spcPct val="0"/>
              </a:spcBef>
              <a:spcAft>
                <a:spcPts val="1200"/>
              </a:spcAft>
              <a:tabLst>
                <a:tab pos="993775" algn="l"/>
                <a:tab pos="1435100" algn="l"/>
              </a:tabLst>
            </a:pPr>
            <a:r>
              <a:rPr lang="en-AU" altLang="en-US">
                <a:solidFill>
                  <a:schemeClr val="tx1"/>
                </a:solidFill>
                <a:cs typeface="Arial" panose="020B0604020202020204" pitchFamily="34" charset="0"/>
              </a:rPr>
              <a:t>Research shows that businesses tend to use more than one method to assess each investment decision</a:t>
            </a:r>
            <a:endParaRPr lang="en-AU" altLang="en-US">
              <a:solidFill>
                <a:schemeClr val="tx1"/>
              </a:solidFill>
              <a:cs typeface="Arial" panose="020B0604020202020204" pitchFamily="34" charset="0"/>
            </a:endParaRPr>
          </a:p>
          <a:p>
            <a:pPr marL="346075" indent="-346075">
              <a:spcBef>
                <a:spcPct val="0"/>
              </a:spcBef>
              <a:spcAft>
                <a:spcPts val="1200"/>
              </a:spcAft>
              <a:tabLst>
                <a:tab pos="993775" algn="l"/>
                <a:tab pos="1435100" algn="l"/>
              </a:tabLst>
            </a:pPr>
            <a:r>
              <a:rPr lang="en-AU" altLang="en-US">
                <a:solidFill>
                  <a:schemeClr val="tx1"/>
                </a:solidFill>
                <a:cs typeface="Arial" panose="020B0604020202020204" pitchFamily="34" charset="0"/>
              </a:rPr>
              <a:t>NPV and IRR seem to be the more popular methods used in practice</a:t>
            </a:r>
            <a:endParaRPr lang="en-AU" altLang="en-US">
              <a:solidFill>
                <a:schemeClr val="tx1"/>
              </a:solidFill>
              <a:cs typeface="Arial" panose="020B0604020202020204" pitchFamily="34" charset="0"/>
            </a:endParaRPr>
          </a:p>
          <a:p>
            <a:pPr marL="346075" indent="-346075">
              <a:spcBef>
                <a:spcPct val="0"/>
              </a:spcBef>
              <a:spcAft>
                <a:spcPts val="1200"/>
              </a:spcAft>
              <a:tabLst>
                <a:tab pos="993775" algn="l"/>
                <a:tab pos="1435100" algn="l"/>
              </a:tabLst>
            </a:pPr>
            <a:r>
              <a:rPr lang="en-AU" altLang="en-US">
                <a:solidFill>
                  <a:schemeClr val="tx1"/>
                </a:solidFill>
                <a:cs typeface="Arial" panose="020B0604020202020204" pitchFamily="34" charset="0"/>
              </a:rPr>
              <a:t>ARR and PP continue to be popular despite their shortcomings and the rise of popularity of the DCF methods</a:t>
            </a:r>
            <a:endParaRPr lang="en-AU" altLang="en-US">
              <a:solidFill>
                <a:schemeClr val="tx1"/>
              </a:solidFill>
              <a:cs typeface="Arial" panose="020B0604020202020204" pitchFamily="34" charset="0"/>
            </a:endParaRPr>
          </a:p>
          <a:p>
            <a:pPr marL="346075" indent="-346075">
              <a:spcBef>
                <a:spcPct val="0"/>
              </a:spcBef>
              <a:spcAft>
                <a:spcPts val="1200"/>
              </a:spcAft>
              <a:tabLst>
                <a:tab pos="993775" algn="l"/>
                <a:tab pos="1435100" algn="l"/>
              </a:tabLst>
            </a:pPr>
            <a:r>
              <a:rPr lang="en-AU" altLang="en-US">
                <a:solidFill>
                  <a:schemeClr val="tx1"/>
                </a:solidFill>
                <a:cs typeface="Arial" panose="020B0604020202020204" pitchFamily="34" charset="0"/>
              </a:rPr>
              <a:t>Large businesses tend to use the discounting methods and apply multiple methods for each decision</a:t>
            </a:r>
            <a:endParaRPr lang="en-AU" altLang="en-US">
              <a:solidFill>
                <a:schemeClr val="tx1"/>
              </a:solidFill>
              <a:cs typeface="Arial" panose="020B0604020202020204" pitchFamily="34" charset="0"/>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a:spcBef>
                <a:spcPts val="965"/>
              </a:spcBef>
              <a:spcAft>
                <a:spcPct val="0"/>
              </a:spcAft>
            </a:pPr>
            <a:r>
              <a:rPr lang="en-AU" altLang="en-US">
                <a:cs typeface="Arial" panose="020B0604020202020204" pitchFamily="34" charset="0"/>
              </a:rPr>
              <a:t>Investment appraisal and planning systems</a:t>
            </a:r>
            <a:endParaRPr lang="en-AU" altLang="en-US">
              <a:cs typeface="Arial" panose="020B0604020202020204" pitchFamily="34" charset="0"/>
            </a:endParaRPr>
          </a:p>
        </p:txBody>
      </p:sp>
      <p:sp>
        <p:nvSpPr>
          <p:cNvPr id="81923"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marL="346075" indent="-346075">
              <a:spcBef>
                <a:spcPct val="0"/>
              </a:spcBef>
              <a:spcAft>
                <a:spcPts val="1200"/>
              </a:spcAft>
              <a:tabLst>
                <a:tab pos="993775" algn="l"/>
                <a:tab pos="1435100" algn="l"/>
              </a:tabLst>
            </a:pPr>
            <a:r>
              <a:rPr lang="en-AU" altLang="en-US">
                <a:solidFill>
                  <a:schemeClr val="tx1"/>
                </a:solidFill>
                <a:cs typeface="Arial" panose="020B0604020202020204" pitchFamily="34" charset="0"/>
              </a:rPr>
              <a:t>Investment appraisal methods are an important part of the planning and decision-making process</a:t>
            </a:r>
            <a:endParaRPr lang="en-AU" altLang="en-US">
              <a:solidFill>
                <a:schemeClr val="tx1"/>
              </a:solidFill>
              <a:cs typeface="Arial" panose="020B0604020202020204" pitchFamily="34" charset="0"/>
            </a:endParaRPr>
          </a:p>
          <a:p>
            <a:pPr marL="346075" indent="-346075">
              <a:spcBef>
                <a:spcPct val="0"/>
              </a:spcBef>
              <a:spcAft>
                <a:spcPts val="1200"/>
              </a:spcAft>
              <a:tabLst>
                <a:tab pos="993775" algn="l"/>
                <a:tab pos="1435100" algn="l"/>
              </a:tabLst>
            </a:pPr>
            <a:r>
              <a:rPr lang="en-AU" altLang="en-US">
                <a:solidFill>
                  <a:schemeClr val="tx1"/>
                </a:solidFill>
                <a:cs typeface="Arial" panose="020B0604020202020204" pitchFamily="34" charset="0"/>
              </a:rPr>
              <a:t>Cash flow estimates need to be prepared in a competent manner such that the implications of following through on the estimates are clear</a:t>
            </a:r>
            <a:endParaRPr lang="en-AU" altLang="en-US">
              <a:solidFill>
                <a:schemeClr val="tx1"/>
              </a:solidFill>
              <a:cs typeface="Arial" panose="020B0604020202020204" pitchFamily="34" charset="0"/>
            </a:endParaRPr>
          </a:p>
          <a:p>
            <a:pPr marL="346075" indent="-346075">
              <a:spcBef>
                <a:spcPct val="0"/>
              </a:spcBef>
              <a:spcAft>
                <a:spcPts val="1200"/>
              </a:spcAft>
              <a:tabLst>
                <a:tab pos="993775" algn="l"/>
                <a:tab pos="1435100" algn="l"/>
              </a:tabLst>
            </a:pPr>
            <a:r>
              <a:rPr lang="en-AU" altLang="en-US">
                <a:solidFill>
                  <a:schemeClr val="tx1"/>
                </a:solidFill>
                <a:cs typeface="Arial" panose="020B0604020202020204" pitchFamily="34" charset="0"/>
              </a:rPr>
              <a:t>Capital investment appraisal needs to be fully integrated in the broader strategic planning and decision-making system</a:t>
            </a:r>
            <a:endParaRPr lang="en-AU" altLang="en-US">
              <a:solidFill>
                <a:schemeClr val="tx1"/>
              </a:solidFill>
              <a:cs typeface="Arial" panose="020B0604020202020204" pitchFamily="34" charset="0"/>
            </a:endParaRPr>
          </a:p>
          <a:p>
            <a:pPr marL="346075" indent="-346075">
              <a:spcBef>
                <a:spcPct val="0"/>
              </a:spcBef>
              <a:spcAft>
                <a:spcPts val="1200"/>
              </a:spcAft>
              <a:tabLst>
                <a:tab pos="993775" algn="l"/>
                <a:tab pos="1435100" algn="l"/>
              </a:tabLst>
            </a:pPr>
            <a:r>
              <a:rPr lang="en-AU" altLang="en-US">
                <a:solidFill>
                  <a:schemeClr val="tx1"/>
                </a:solidFill>
                <a:cs typeface="Arial" panose="020B0604020202020204" pitchFamily="34" charset="0"/>
              </a:rPr>
              <a:t>Strategic planning should be a conduit through which investments must pass so that all aspects can be considered, e.g. human, behavioural, environmental, etc.</a:t>
            </a:r>
            <a:endParaRPr lang="en-AU" altLang="en-US">
              <a:solidFill>
                <a:schemeClr val="tx1"/>
              </a:solidFill>
              <a:cs typeface="Arial" panose="020B0604020202020204" pitchFamily="34" charset="0"/>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Autofit/>
          </a:bodyPr>
          <a:lstStyle/>
          <a:p>
            <a:r>
              <a:rPr lang="en-US" altLang="en-US" sz="3600" dirty="0"/>
              <a:t>What is capital budgeting?</a:t>
            </a:r>
            <a:endParaRPr lang="en-AU" altLang="en-US" sz="3600" dirty="0"/>
          </a:p>
        </p:txBody>
      </p:sp>
      <p:sp>
        <p:nvSpPr>
          <p:cNvPr id="3" name="Content Placeholder 2"/>
          <p:cNvSpPr>
            <a:spLocks noGrp="1"/>
          </p:cNvSpPr>
          <p:nvPr>
            <p:ph idx="1"/>
          </p:nvPr>
        </p:nvSpPr>
        <p:spPr>
          <a:xfrm>
            <a:off x="695400" y="1916832"/>
            <a:ext cx="10801275" cy="4285531"/>
          </a:xfrm>
        </p:spPr>
        <p:txBody>
          <a:bodyPr>
            <a:noAutofit/>
          </a:bodyPr>
          <a:lstStyle/>
          <a:p>
            <a:r>
              <a:rPr lang="en-US" altLang="en-US" sz="2400" dirty="0"/>
              <a:t>Capital budgeting is the analysis of potential projects to determine which projects the firm should undertake i.e. choose the projects </a:t>
            </a:r>
            <a:r>
              <a:rPr lang="en-US" altLang="en-US" sz="2400" dirty="0">
                <a:ea typeface="MS PGothic" panose="020B0600070205080204" pitchFamily="34" charset="-128"/>
              </a:rPr>
              <a:t>that will increase the value of the company.</a:t>
            </a:r>
            <a:endParaRPr lang="en-US" altLang="en-US" sz="2400" dirty="0"/>
          </a:p>
          <a:p>
            <a:r>
              <a:rPr lang="en-US" altLang="en-US" sz="2400" dirty="0">
                <a:ea typeface="MS PGothic" panose="020B0600070205080204" pitchFamily="34" charset="-128"/>
              </a:rPr>
              <a:t>Capital budgeting techniques help management to systematically </a:t>
            </a:r>
            <a:r>
              <a:rPr lang="en-US" altLang="en-US" sz="2400" dirty="0" err="1">
                <a:ea typeface="MS PGothic" panose="020B0600070205080204" pitchFamily="34" charset="-128"/>
              </a:rPr>
              <a:t>analyse</a:t>
            </a:r>
            <a:r>
              <a:rPr lang="en-US" altLang="en-US" sz="2400" dirty="0">
                <a:ea typeface="MS PGothic" panose="020B0600070205080204" pitchFamily="34" charset="-128"/>
              </a:rPr>
              <a:t> potential business opportunities in order to decide which ones are worth undertaking.</a:t>
            </a:r>
            <a:endParaRPr lang="en-US" altLang="en-US" sz="2400" dirty="0">
              <a:ea typeface="MS PGothic" panose="020B0600070205080204" pitchFamily="34" charset="-128"/>
            </a:endParaRPr>
          </a:p>
          <a:p>
            <a:pPr marL="0" indent="0" eaLnBrk="1" hangingPunct="1">
              <a:buNone/>
            </a:pPr>
            <a:endParaRPr lang="en-AU" altLang="en-US" sz="2400" dirty="0"/>
          </a:p>
        </p:txBody>
      </p:sp>
      <p:sp>
        <p:nvSpPr>
          <p:cNvPr id="2" name="Slide Number Placeholder 1"/>
          <p:cNvSpPr>
            <a:spLocks noGrp="1"/>
          </p:cNvSpPr>
          <p:nvPr>
            <p:ph type="sldNum" sz="quarter" idx="4294967295"/>
          </p:nvPr>
        </p:nvSpPr>
        <p:spPr/>
        <p:txBody>
          <a:bodyPr/>
          <a:lstStyle/>
          <a:p>
            <a:fld id="{927472EA-109E-4C54-948C-F6DFF44EED60}" type="slidenum">
              <a:rPr lang="en-AU" smtClean="0"/>
            </a:fld>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695324" y="2780928"/>
            <a:ext cx="10801351" cy="4690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a:spcBef>
                <a:spcPts val="965"/>
              </a:spcBef>
              <a:spcAft>
                <a:spcPct val="0"/>
              </a:spcAft>
            </a:pPr>
            <a:r>
              <a:rPr lang="en-AU" altLang="en-US" sz="4000" dirty="0">
                <a:cs typeface="Arial" panose="020B0604020202020204" pitchFamily="34" charset="0"/>
              </a:rPr>
              <a:t>Practice Questions</a:t>
            </a:r>
            <a:endParaRPr lang="en-AU" altLang="en-US" sz="4000" dirty="0">
              <a:cs typeface="Arial" panose="020B0604020202020204" pitchFamily="34" charset="0"/>
            </a:endParaRPr>
          </a:p>
        </p:txBody>
      </p:sp>
      <p:sp>
        <p:nvSpPr>
          <p:cNvPr id="2" name="Content Placeholder 1"/>
          <p:cNvSpPr>
            <a:spLocks noGrp="1"/>
          </p:cNvSpPr>
          <p:nvPr>
            <p:ph idx="1"/>
          </p:nvPr>
        </p:nvSpPr>
        <p:spPr/>
        <p:txBody>
          <a:bodyPr/>
          <a:lstStyle/>
          <a:p>
            <a:endParaRPr lang="en-US"/>
          </a:p>
        </p:txBody>
      </p:sp>
      <p:sp>
        <p:nvSpPr>
          <p:cNvPr id="3" name="Footer Placeholder 2"/>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a:spcBef>
                <a:spcPts val="965"/>
              </a:spcBef>
              <a:spcAft>
                <a:spcPct val="0"/>
              </a:spcAft>
            </a:pPr>
            <a:r>
              <a:rPr lang="en-AU" altLang="en-US">
                <a:cs typeface="Arial" panose="020B0604020202020204" pitchFamily="34" charset="0"/>
              </a:rPr>
              <a:t>Q1</a:t>
            </a:r>
            <a:endParaRPr lang="en-AU" altLang="en-US">
              <a:cs typeface="Arial" panose="020B0604020202020204" pitchFamily="34" charset="0"/>
            </a:endParaRPr>
          </a:p>
        </p:txBody>
      </p:sp>
      <p:sp>
        <p:nvSpPr>
          <p:cNvPr id="84995" name="Tex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marL="0" indent="0">
              <a:buNone/>
            </a:pPr>
            <a:r>
              <a:rPr lang="en-US" altLang="en-US">
                <a:cs typeface="Arial" panose="020B0604020202020204" pitchFamily="34" charset="0"/>
              </a:rPr>
              <a:t>Joe is considering setting up a business selling free-range chickens. He estimates his establishment costs will be $600,000 and his net cash flows for the first five years will be $100,000 in year 1, $200,000 in year 2, stabilising at $250,000 in year 3. The payback period for the investment is: </a:t>
            </a:r>
            <a:endParaRPr lang="en-AU" altLang="en-US">
              <a:cs typeface="Arial" panose="020B0604020202020204" pitchFamily="34" charset="0"/>
            </a:endParaRPr>
          </a:p>
          <a:p>
            <a:pPr marL="0" indent="0">
              <a:buNone/>
            </a:pPr>
            <a:r>
              <a:rPr lang="en-US" altLang="en-US">
                <a:cs typeface="Arial" panose="020B0604020202020204" pitchFamily="34" charset="0"/>
              </a:rPr>
              <a:t> </a:t>
            </a:r>
            <a:endParaRPr lang="en-AU" altLang="en-US">
              <a:cs typeface="Arial" panose="020B0604020202020204" pitchFamily="34" charset="0"/>
            </a:endParaRPr>
          </a:p>
          <a:p>
            <a:pPr marL="0" indent="0">
              <a:buNone/>
            </a:pPr>
            <a:r>
              <a:rPr lang="en-US" altLang="en-US">
                <a:cs typeface="Arial" panose="020B0604020202020204" pitchFamily="34" charset="0"/>
              </a:rPr>
              <a:t>A) 3 years. </a:t>
            </a:r>
            <a:endParaRPr lang="en-AU" altLang="en-US">
              <a:cs typeface="Arial" panose="020B0604020202020204" pitchFamily="34" charset="0"/>
            </a:endParaRPr>
          </a:p>
          <a:p>
            <a:pPr marL="0" indent="0">
              <a:buNone/>
            </a:pPr>
            <a:r>
              <a:rPr lang="en-US" altLang="en-US">
                <a:cs typeface="Arial" panose="020B0604020202020204" pitchFamily="34" charset="0"/>
              </a:rPr>
              <a:t>B) 3.2 years. </a:t>
            </a:r>
            <a:endParaRPr lang="en-AU" altLang="en-US">
              <a:cs typeface="Arial" panose="020B0604020202020204" pitchFamily="34" charset="0"/>
            </a:endParaRPr>
          </a:p>
          <a:p>
            <a:pPr marL="0" indent="0">
              <a:buNone/>
            </a:pPr>
            <a:r>
              <a:rPr lang="en-US" altLang="en-US">
                <a:cs typeface="Arial" panose="020B0604020202020204" pitchFamily="34" charset="0"/>
              </a:rPr>
              <a:t>C) 5 years. </a:t>
            </a:r>
            <a:endParaRPr lang="en-AU" altLang="en-US">
              <a:cs typeface="Arial" panose="020B0604020202020204" pitchFamily="34" charset="0"/>
            </a:endParaRPr>
          </a:p>
          <a:p>
            <a:pPr marL="0" indent="0">
              <a:buNone/>
            </a:pPr>
            <a:r>
              <a:rPr lang="en-US" altLang="en-US">
                <a:cs typeface="Arial" panose="020B0604020202020204" pitchFamily="34" charset="0"/>
              </a:rPr>
              <a:t>D) 3.8 years. </a:t>
            </a:r>
            <a:endParaRPr lang="en-AU" altLang="en-US">
              <a:cs typeface="Arial" panose="020B0604020202020204" pitchFamily="34" charset="0"/>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a:spcBef>
                <a:spcPts val="965"/>
              </a:spcBef>
              <a:spcAft>
                <a:spcPct val="0"/>
              </a:spcAft>
            </a:pPr>
            <a:r>
              <a:rPr lang="en-AU" altLang="en-US">
                <a:cs typeface="Arial" panose="020B0604020202020204" pitchFamily="34" charset="0"/>
              </a:rPr>
              <a:t>Q2</a:t>
            </a:r>
            <a:endParaRPr lang="en-AU" altLang="en-US">
              <a:cs typeface="Arial" panose="020B0604020202020204" pitchFamily="34" charset="0"/>
            </a:endParaRPr>
          </a:p>
        </p:txBody>
      </p:sp>
      <p:sp>
        <p:nvSpPr>
          <p:cNvPr id="86019" name="Tex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marL="0" indent="0">
              <a:buNone/>
            </a:pPr>
            <a:r>
              <a:rPr lang="en-US" altLang="en-US" sz="2200" dirty="0">
                <a:cs typeface="Arial" panose="020B0604020202020204" pitchFamily="34" charset="0"/>
              </a:rPr>
              <a:t>The following data was given for three projects being considered by </a:t>
            </a:r>
            <a:r>
              <a:rPr lang="en-US" altLang="en-US" sz="2200" dirty="0" err="1">
                <a:cs typeface="Arial" panose="020B0604020202020204" pitchFamily="34" charset="0"/>
              </a:rPr>
              <a:t>Manosteel</a:t>
            </a:r>
            <a:r>
              <a:rPr lang="en-US" altLang="en-US" sz="2200" dirty="0">
                <a:cs typeface="Arial" panose="020B0604020202020204" pitchFamily="34" charset="0"/>
              </a:rPr>
              <a:t> Ltd. Only one project can be accepted due to funding limitations. </a:t>
            </a:r>
            <a:endParaRPr lang="en-AU" altLang="en-US" sz="2200" dirty="0">
              <a:cs typeface="Arial" panose="020B0604020202020204" pitchFamily="34" charset="0"/>
            </a:endParaRPr>
          </a:p>
          <a:p>
            <a:pPr marL="722630" indent="0">
              <a:buNone/>
            </a:pPr>
            <a:r>
              <a:rPr lang="en-US" altLang="en-US" sz="2000" dirty="0">
                <a:cs typeface="Arial" panose="020B0604020202020204" pitchFamily="34" charset="0"/>
              </a:rPr>
              <a:t>Project	  IRR	    	NPV	         		Payback</a:t>
            </a:r>
            <a:endParaRPr lang="en-AU" altLang="en-US" sz="2000" dirty="0">
              <a:cs typeface="Arial" panose="020B0604020202020204" pitchFamily="34" charset="0"/>
            </a:endParaRPr>
          </a:p>
          <a:p>
            <a:pPr marL="722630" indent="0">
              <a:buNone/>
            </a:pPr>
            <a:r>
              <a:rPr lang="en-US" altLang="en-US" sz="2000" dirty="0">
                <a:cs typeface="Arial" panose="020B0604020202020204" pitchFamily="34" charset="0"/>
              </a:rPr>
              <a:t>A	  	16%	 	$18,000		7 </a:t>
            </a:r>
            <a:r>
              <a:rPr lang="en-US" altLang="en-US" sz="2000" dirty="0" err="1">
                <a:cs typeface="Arial" panose="020B0604020202020204" pitchFamily="34" charset="0"/>
              </a:rPr>
              <a:t>yrs</a:t>
            </a:r>
            <a:endParaRPr lang="en-AU" altLang="en-US" sz="2000" dirty="0">
              <a:cs typeface="Arial" panose="020B0604020202020204" pitchFamily="34" charset="0"/>
            </a:endParaRPr>
          </a:p>
          <a:p>
            <a:pPr marL="722630" indent="0">
              <a:buNone/>
            </a:pPr>
            <a:r>
              <a:rPr lang="en-US" altLang="en-US" sz="2000" dirty="0">
                <a:cs typeface="Arial" panose="020B0604020202020204" pitchFamily="34" charset="0"/>
              </a:rPr>
              <a:t>B	  	18%	 	$100,000		5 </a:t>
            </a:r>
            <a:r>
              <a:rPr lang="en-US" altLang="en-US" sz="2000" dirty="0" err="1">
                <a:cs typeface="Arial" panose="020B0604020202020204" pitchFamily="34" charset="0"/>
              </a:rPr>
              <a:t>yrs</a:t>
            </a:r>
            <a:endParaRPr lang="en-AU" altLang="en-US" sz="2000" dirty="0">
              <a:cs typeface="Arial" panose="020B0604020202020204" pitchFamily="34" charset="0"/>
            </a:endParaRPr>
          </a:p>
          <a:p>
            <a:pPr marL="722630" indent="0">
              <a:buNone/>
            </a:pPr>
            <a:r>
              <a:rPr lang="en-US" altLang="en-US" sz="2000" dirty="0">
                <a:cs typeface="Arial" panose="020B0604020202020204" pitchFamily="34" charset="0"/>
              </a:rPr>
              <a:t>C	  	15%	 	$95,000		10 </a:t>
            </a:r>
            <a:r>
              <a:rPr lang="en-US" altLang="en-US" sz="2000" dirty="0" err="1">
                <a:cs typeface="Arial" panose="020B0604020202020204" pitchFamily="34" charset="0"/>
              </a:rPr>
              <a:t>yrs</a:t>
            </a:r>
            <a:r>
              <a:rPr lang="en-US" altLang="en-US" sz="2000" dirty="0">
                <a:cs typeface="Arial" panose="020B0604020202020204" pitchFamily="34" charset="0"/>
              </a:rPr>
              <a:t> </a:t>
            </a:r>
            <a:endParaRPr lang="en-AU" altLang="en-US" sz="2000" dirty="0">
              <a:cs typeface="Arial" panose="020B0604020202020204" pitchFamily="34" charset="0"/>
            </a:endParaRPr>
          </a:p>
          <a:p>
            <a:pPr marL="0" indent="0">
              <a:buNone/>
            </a:pPr>
            <a:r>
              <a:rPr lang="en-US" altLang="en-US" sz="2200" dirty="0">
                <a:cs typeface="Arial" panose="020B0604020202020204" pitchFamily="34" charset="0"/>
              </a:rPr>
              <a:t>Which project is the best given that </a:t>
            </a:r>
            <a:r>
              <a:rPr lang="en-US" altLang="en-US" sz="2200" dirty="0" err="1">
                <a:cs typeface="Arial" panose="020B0604020202020204" pitchFamily="34" charset="0"/>
              </a:rPr>
              <a:t>Manosteel's</a:t>
            </a:r>
            <a:r>
              <a:rPr lang="en-US" altLang="en-US" sz="2200" dirty="0">
                <a:cs typeface="Arial" panose="020B0604020202020204" pitchFamily="34" charset="0"/>
              </a:rPr>
              <a:t> required rate of return is 14%?  </a:t>
            </a:r>
            <a:endParaRPr lang="en-AU" altLang="en-US" sz="2200" dirty="0">
              <a:cs typeface="Arial" panose="020B0604020202020204" pitchFamily="34" charset="0"/>
            </a:endParaRPr>
          </a:p>
          <a:p>
            <a:pPr marL="0" indent="0">
              <a:buNone/>
            </a:pPr>
            <a:r>
              <a:rPr lang="en-US" altLang="en-US" sz="2000" dirty="0">
                <a:cs typeface="Arial" panose="020B0604020202020204" pitchFamily="34" charset="0"/>
              </a:rPr>
              <a:t>A) Project A.</a:t>
            </a:r>
            <a:endParaRPr lang="en-AU" altLang="en-US" sz="2000" dirty="0">
              <a:cs typeface="Arial" panose="020B0604020202020204" pitchFamily="34" charset="0"/>
            </a:endParaRPr>
          </a:p>
          <a:p>
            <a:pPr marL="0" indent="0">
              <a:buNone/>
            </a:pPr>
            <a:r>
              <a:rPr lang="en-US" altLang="en-US" sz="2000" dirty="0">
                <a:cs typeface="Arial" panose="020B0604020202020204" pitchFamily="34" charset="0"/>
              </a:rPr>
              <a:t>B) Project B.</a:t>
            </a:r>
            <a:endParaRPr lang="en-AU" altLang="en-US" sz="2000" dirty="0">
              <a:cs typeface="Arial" panose="020B0604020202020204" pitchFamily="34" charset="0"/>
            </a:endParaRPr>
          </a:p>
          <a:p>
            <a:pPr marL="0" indent="0">
              <a:buNone/>
            </a:pPr>
            <a:r>
              <a:rPr lang="en-US" altLang="en-US" sz="2000" dirty="0">
                <a:cs typeface="Arial" panose="020B0604020202020204" pitchFamily="34" charset="0"/>
              </a:rPr>
              <a:t>C) Project C.</a:t>
            </a:r>
            <a:endParaRPr lang="en-AU" altLang="en-US" sz="2000" dirty="0">
              <a:cs typeface="Arial" panose="020B0604020202020204" pitchFamily="34" charset="0"/>
            </a:endParaRPr>
          </a:p>
          <a:p>
            <a:pPr marL="0" indent="0">
              <a:buNone/>
            </a:pPr>
            <a:r>
              <a:rPr lang="en-US" altLang="en-US" sz="2000" dirty="0">
                <a:cs typeface="Arial" panose="020B0604020202020204" pitchFamily="34" charset="0"/>
              </a:rPr>
              <a:t>D) All projects should be accepted, as all have a positive Net Present Value and an Internal Rate of Return greater than the required rate of return. </a:t>
            </a:r>
            <a:endParaRPr lang="en-AU" altLang="en-US" sz="2000" dirty="0">
              <a:cs typeface="Arial" panose="020B0604020202020204" pitchFamily="34" charset="0"/>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a:spcBef>
                <a:spcPts val="965"/>
              </a:spcBef>
              <a:spcAft>
                <a:spcPct val="0"/>
              </a:spcAft>
            </a:pPr>
            <a:r>
              <a:rPr lang="en-AU" altLang="en-US">
                <a:cs typeface="Arial" panose="020B0604020202020204" pitchFamily="34" charset="0"/>
              </a:rPr>
              <a:t>Q3</a:t>
            </a:r>
            <a:endParaRPr lang="en-AU" altLang="en-US">
              <a:cs typeface="Arial" panose="020B0604020202020204" pitchFamily="34" charset="0"/>
            </a:endParaRPr>
          </a:p>
        </p:txBody>
      </p:sp>
      <p:sp>
        <p:nvSpPr>
          <p:cNvPr id="87043" name="Tex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marL="0" indent="0">
              <a:buNone/>
            </a:pPr>
            <a:r>
              <a:rPr lang="en-AU" altLang="en-US">
                <a:cs typeface="Arial" panose="020B0604020202020204" pitchFamily="34" charset="0"/>
              </a:rPr>
              <a:t>Container Ltd, a manufacturing firm, is considering investing $100,000 in a new mainframe computer. It is estimated that net cash flow per year will be $25,000 and the computer will have a 10-year useful life and zero residual value. The machine will be depreciated on a straight-line basis. What is the accounting rate of return?</a:t>
            </a:r>
            <a:endParaRPr lang="en-AU" altLang="en-US">
              <a:cs typeface="Arial" panose="020B0604020202020204" pitchFamily="34" charset="0"/>
            </a:endParaRPr>
          </a:p>
          <a:p>
            <a:pPr marL="0" indent="0">
              <a:buNone/>
            </a:pPr>
            <a:endParaRPr lang="en-AU" altLang="en-US">
              <a:cs typeface="Arial" panose="020B0604020202020204" pitchFamily="34" charset="0"/>
            </a:endParaRPr>
          </a:p>
          <a:p>
            <a:pPr marL="0" indent="0">
              <a:buNone/>
            </a:pPr>
            <a:r>
              <a:rPr lang="en-AU" altLang="en-US">
                <a:cs typeface="Arial" panose="020B0604020202020204" pitchFamily="34" charset="0"/>
              </a:rPr>
              <a:t>A) 70.0%. </a:t>
            </a:r>
            <a:endParaRPr lang="en-AU" altLang="en-US">
              <a:cs typeface="Arial" panose="020B0604020202020204" pitchFamily="34" charset="0"/>
            </a:endParaRPr>
          </a:p>
          <a:p>
            <a:pPr marL="0" indent="0">
              <a:buNone/>
            </a:pPr>
            <a:r>
              <a:rPr lang="en-AU" altLang="en-US">
                <a:cs typeface="Arial" panose="020B0604020202020204" pitchFamily="34" charset="0"/>
              </a:rPr>
              <a:t>B) 50.0%. </a:t>
            </a:r>
            <a:endParaRPr lang="en-AU" altLang="en-US">
              <a:cs typeface="Arial" panose="020B0604020202020204" pitchFamily="34" charset="0"/>
            </a:endParaRPr>
          </a:p>
          <a:p>
            <a:pPr marL="0" indent="0">
              <a:buNone/>
            </a:pPr>
            <a:r>
              <a:rPr lang="en-AU" altLang="en-US">
                <a:cs typeface="Arial" panose="020B0604020202020204" pitchFamily="34" charset="0"/>
              </a:rPr>
              <a:t>C) 25.0%. </a:t>
            </a:r>
            <a:endParaRPr lang="en-AU" altLang="en-US">
              <a:cs typeface="Arial" panose="020B0604020202020204" pitchFamily="34" charset="0"/>
            </a:endParaRPr>
          </a:p>
          <a:p>
            <a:pPr marL="0" indent="0">
              <a:buNone/>
            </a:pPr>
            <a:r>
              <a:rPr lang="en-AU" altLang="en-US">
                <a:cs typeface="Arial" panose="020B0604020202020204" pitchFamily="34" charset="0"/>
              </a:rPr>
              <a:t>D) 30.0%. </a:t>
            </a:r>
            <a:endParaRPr lang="en-AU" altLang="en-US">
              <a:cs typeface="Arial" panose="020B0604020202020204" pitchFamily="34" charset="0"/>
            </a:endParaRPr>
          </a:p>
          <a:p>
            <a:pPr marL="0" indent="0"/>
            <a:endParaRPr lang="en-AU" altLang="en-US">
              <a:cs typeface="Arial" panose="020B0604020202020204" pitchFamily="34" charset="0"/>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a:spcBef>
                <a:spcPts val="965"/>
              </a:spcBef>
              <a:spcAft>
                <a:spcPct val="0"/>
              </a:spcAft>
            </a:pPr>
            <a:r>
              <a:rPr lang="en-AU" altLang="en-US">
                <a:cs typeface="Arial" panose="020B0604020202020204" pitchFamily="34" charset="0"/>
              </a:rPr>
              <a:t>Q4</a:t>
            </a:r>
            <a:endParaRPr lang="en-AU" altLang="en-US">
              <a:cs typeface="Arial" panose="020B0604020202020204" pitchFamily="34" charset="0"/>
            </a:endParaRPr>
          </a:p>
        </p:txBody>
      </p:sp>
      <p:sp>
        <p:nvSpPr>
          <p:cNvPr id="88067" name="Tex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marL="0" indent="0">
              <a:buNone/>
            </a:pPr>
            <a:r>
              <a:rPr lang="en-AU" altLang="en-US" sz="2100" dirty="0">
                <a:cs typeface="Arial" panose="020B0604020202020204" pitchFamily="34" charset="0"/>
              </a:rPr>
              <a:t>TG Industries is considering investing in a fleet of six delivery vehicles. The annual running costs are expected to total $90,000 per vehicle, including the driver's salary. The vehicles are expected to operate for a total of five years. </a:t>
            </a:r>
            <a:endParaRPr lang="en-AU" altLang="en-US" sz="2100" dirty="0">
              <a:cs typeface="Arial" panose="020B0604020202020204" pitchFamily="34" charset="0"/>
            </a:endParaRPr>
          </a:p>
          <a:p>
            <a:pPr marL="0" indent="0">
              <a:buNone/>
            </a:pPr>
            <a:r>
              <a:rPr lang="en-AU" altLang="en-US" sz="2100" dirty="0">
                <a:cs typeface="Arial" panose="020B0604020202020204" pitchFamily="34" charset="0"/>
              </a:rPr>
              <a:t>At present TG industries uses a commercial carrier for its deliveries. The commercial carrier is expected to charge a total of $680,000 for each of the next five years to make the deliveries. </a:t>
            </a:r>
            <a:endParaRPr lang="en-AU" altLang="en-US" sz="2100" dirty="0">
              <a:cs typeface="Arial" panose="020B0604020202020204" pitchFamily="34" charset="0"/>
            </a:endParaRPr>
          </a:p>
          <a:p>
            <a:pPr marL="0" indent="0">
              <a:buNone/>
            </a:pPr>
            <a:r>
              <a:rPr lang="en-AU" altLang="en-US" sz="2100" dirty="0">
                <a:cs typeface="Arial" panose="020B0604020202020204" pitchFamily="34" charset="0"/>
              </a:rPr>
              <a:t>What is the estimated net annual cash cost saving on delivery vehicle running cost if TG industries invests in the fleet of six vehicles? </a:t>
            </a:r>
            <a:endParaRPr lang="en-AU" altLang="en-US" sz="2100" dirty="0">
              <a:cs typeface="Arial" panose="020B0604020202020204" pitchFamily="34" charset="0"/>
            </a:endParaRPr>
          </a:p>
          <a:p>
            <a:pPr marL="0" indent="0">
              <a:buNone/>
            </a:pPr>
            <a:r>
              <a:rPr lang="en-AU" altLang="en-US" sz="2100" dirty="0">
                <a:cs typeface="Arial" panose="020B0604020202020204" pitchFamily="34" charset="0"/>
              </a:rPr>
              <a:t>A) $90,000.</a:t>
            </a:r>
            <a:endParaRPr lang="en-AU" altLang="en-US" sz="2100" dirty="0">
              <a:cs typeface="Arial" panose="020B0604020202020204" pitchFamily="34" charset="0"/>
            </a:endParaRPr>
          </a:p>
          <a:p>
            <a:pPr marL="0" indent="0">
              <a:buNone/>
            </a:pPr>
            <a:r>
              <a:rPr lang="en-AU" altLang="en-US" sz="2100" dirty="0">
                <a:cs typeface="Arial" panose="020B0604020202020204" pitchFamily="34" charset="0"/>
              </a:rPr>
              <a:t>B) $400,000.</a:t>
            </a:r>
            <a:endParaRPr lang="en-AU" altLang="en-US" sz="2100" dirty="0">
              <a:cs typeface="Arial" panose="020B0604020202020204" pitchFamily="34" charset="0"/>
            </a:endParaRPr>
          </a:p>
          <a:p>
            <a:pPr marL="0" indent="0">
              <a:buNone/>
            </a:pPr>
            <a:r>
              <a:rPr lang="en-AU" altLang="en-US" sz="2100" dirty="0">
                <a:cs typeface="Arial" panose="020B0604020202020204" pitchFamily="34" charset="0"/>
              </a:rPr>
              <a:t>C) $310,000.</a:t>
            </a:r>
            <a:endParaRPr lang="en-AU" altLang="en-US" sz="2100" dirty="0">
              <a:cs typeface="Arial" panose="020B0604020202020204" pitchFamily="34" charset="0"/>
            </a:endParaRPr>
          </a:p>
          <a:p>
            <a:pPr marL="0" indent="0">
              <a:buNone/>
            </a:pPr>
            <a:r>
              <a:rPr lang="en-AU" altLang="en-US" sz="2100" dirty="0">
                <a:cs typeface="Arial" panose="020B0604020202020204" pitchFamily="34" charset="0"/>
              </a:rPr>
              <a:t>D) $140,000.</a:t>
            </a:r>
            <a:endParaRPr lang="en-AU" altLang="en-US" sz="2100" dirty="0">
              <a:cs typeface="Arial" panose="020B0604020202020204" pitchFamily="34" charset="0"/>
            </a:endParaRPr>
          </a:p>
          <a:p>
            <a:pPr marL="0" indent="0"/>
            <a:endParaRPr lang="en-AU" altLang="en-US" sz="2100" dirty="0">
              <a:cs typeface="Arial" panose="020B0604020202020204" pitchFamily="34" charset="0"/>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a:spcBef>
                <a:spcPts val="965"/>
              </a:spcBef>
              <a:spcAft>
                <a:spcPct val="0"/>
              </a:spcAft>
            </a:pPr>
            <a:r>
              <a:rPr lang="en-AU" altLang="en-US">
                <a:cs typeface="Arial" panose="020B0604020202020204" pitchFamily="34" charset="0"/>
              </a:rPr>
              <a:t>Q5</a:t>
            </a:r>
            <a:endParaRPr lang="en-AU" altLang="en-US">
              <a:cs typeface="Arial" panose="020B0604020202020204" pitchFamily="34" charset="0"/>
            </a:endParaRPr>
          </a:p>
        </p:txBody>
      </p:sp>
      <p:sp>
        <p:nvSpPr>
          <p:cNvPr id="89091" name="Tex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marL="0" indent="0">
              <a:buNone/>
            </a:pPr>
            <a:r>
              <a:rPr lang="en-AU" altLang="en-US">
                <a:cs typeface="Arial" panose="020B0604020202020204" pitchFamily="34" charset="0"/>
              </a:rPr>
              <a:t>Wishlist recently purchased a new packaging machine for $678,026. The machine has a remaining useful life of 10 years. Net cash flow per year will be $120,000. The internal rate of return is: </a:t>
            </a:r>
            <a:endParaRPr lang="en-AU" altLang="en-US">
              <a:cs typeface="Arial" panose="020B0604020202020204" pitchFamily="34" charset="0"/>
            </a:endParaRPr>
          </a:p>
          <a:p>
            <a:pPr marL="0" indent="0">
              <a:buNone/>
            </a:pPr>
            <a:endParaRPr lang="en-AU" altLang="en-US">
              <a:cs typeface="Arial" panose="020B0604020202020204" pitchFamily="34" charset="0"/>
            </a:endParaRPr>
          </a:p>
          <a:p>
            <a:pPr marL="0" indent="0">
              <a:buNone/>
            </a:pPr>
            <a:r>
              <a:rPr lang="en-AU" altLang="en-US">
                <a:cs typeface="Arial" panose="020B0604020202020204" pitchFamily="34" charset="0"/>
              </a:rPr>
              <a:t>A) 16%.</a:t>
            </a:r>
            <a:endParaRPr lang="en-AU" altLang="en-US">
              <a:cs typeface="Arial" panose="020B0604020202020204" pitchFamily="34" charset="0"/>
            </a:endParaRPr>
          </a:p>
          <a:p>
            <a:pPr marL="0" indent="0">
              <a:buNone/>
            </a:pPr>
            <a:r>
              <a:rPr lang="en-AU" altLang="en-US">
                <a:cs typeface="Arial" panose="020B0604020202020204" pitchFamily="34" charset="0"/>
              </a:rPr>
              <a:t>B) 20%.</a:t>
            </a:r>
            <a:endParaRPr lang="en-AU" altLang="en-US">
              <a:cs typeface="Arial" panose="020B0604020202020204" pitchFamily="34" charset="0"/>
            </a:endParaRPr>
          </a:p>
          <a:p>
            <a:pPr marL="0" indent="0">
              <a:buNone/>
            </a:pPr>
            <a:r>
              <a:rPr lang="en-AU" altLang="en-US">
                <a:cs typeface="Arial" panose="020B0604020202020204" pitchFamily="34" charset="0"/>
              </a:rPr>
              <a:t>C) 24%.</a:t>
            </a:r>
            <a:endParaRPr lang="en-AU" altLang="en-US">
              <a:cs typeface="Arial" panose="020B0604020202020204" pitchFamily="34" charset="0"/>
            </a:endParaRPr>
          </a:p>
          <a:p>
            <a:pPr marL="0" indent="0">
              <a:buNone/>
            </a:pPr>
            <a:r>
              <a:rPr lang="en-AU" altLang="en-US">
                <a:cs typeface="Arial" panose="020B0604020202020204" pitchFamily="34" charset="0"/>
              </a:rPr>
              <a:t>D) 12%.</a:t>
            </a:r>
            <a:endParaRPr lang="en-AU" altLang="en-US">
              <a:cs typeface="Arial" panose="020B0604020202020204" pitchFamily="34" charset="0"/>
            </a:endParaRPr>
          </a:p>
          <a:p>
            <a:pPr marL="0" indent="0"/>
            <a:endParaRPr lang="en-AU" altLang="en-US">
              <a:cs typeface="Arial" panose="020B0604020202020204" pitchFamily="34" charset="0"/>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a:spcBef>
                <a:spcPts val="965"/>
              </a:spcBef>
              <a:spcAft>
                <a:spcPct val="0"/>
              </a:spcAft>
            </a:pPr>
            <a:r>
              <a:rPr lang="en-AU" altLang="en-US">
                <a:cs typeface="Arial" panose="020B0604020202020204" pitchFamily="34" charset="0"/>
              </a:rPr>
              <a:t>Methods of investment appraisal</a:t>
            </a:r>
            <a:endParaRPr lang="en-AU" altLang="en-US">
              <a:cs typeface="Arial" panose="020B0604020202020204" pitchFamily="34" charset="0"/>
            </a:endParaRPr>
          </a:p>
        </p:txBody>
      </p:sp>
      <p:sp>
        <p:nvSpPr>
          <p:cNvPr id="16387"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marL="346075" indent="-346075">
              <a:spcBef>
                <a:spcPct val="0"/>
              </a:spcBef>
              <a:spcAft>
                <a:spcPts val="1200"/>
              </a:spcAft>
              <a:tabLst>
                <a:tab pos="1435100" algn="l"/>
              </a:tabLst>
            </a:pPr>
            <a:r>
              <a:rPr lang="en-AU" altLang="en-US" dirty="0">
                <a:solidFill>
                  <a:schemeClr val="tx1"/>
                </a:solidFill>
                <a:cs typeface="Arial" panose="020B0604020202020204" pitchFamily="34" charset="0"/>
              </a:rPr>
              <a:t>Four main methods used in practice to evaluate investment opportunities:</a:t>
            </a:r>
            <a:endParaRPr lang="en-AU" altLang="en-US" dirty="0">
              <a:solidFill>
                <a:schemeClr val="tx1"/>
              </a:solidFill>
              <a:cs typeface="Arial" panose="020B0604020202020204" pitchFamily="34" charset="0"/>
            </a:endParaRPr>
          </a:p>
          <a:p>
            <a:pPr marL="914400" lvl="2" indent="-457200">
              <a:spcBef>
                <a:spcPct val="0"/>
              </a:spcBef>
              <a:spcAft>
                <a:spcPts val="1200"/>
              </a:spcAft>
              <a:buClr>
                <a:srgbClr val="000000"/>
              </a:buClr>
              <a:buSzPct val="70000"/>
              <a:buFont typeface="Wingdings" panose="05000000000000000000" pitchFamily="2" charset="2"/>
              <a:buChar char="q"/>
              <a:tabLst>
                <a:tab pos="1435100" algn="l"/>
              </a:tabLst>
            </a:pPr>
            <a:r>
              <a:rPr lang="en-AU" altLang="en-US" dirty="0">
                <a:latin typeface="Arial" panose="020B0604020202020204" pitchFamily="34" charset="0"/>
              </a:rPr>
              <a:t>accounting rate of return (ARR)</a:t>
            </a:r>
            <a:endParaRPr lang="en-AU" altLang="en-US" dirty="0">
              <a:latin typeface="Arial" panose="020B0604020202020204" pitchFamily="34" charset="0"/>
            </a:endParaRPr>
          </a:p>
          <a:p>
            <a:pPr marL="914400" lvl="2" indent="-457200">
              <a:spcBef>
                <a:spcPct val="0"/>
              </a:spcBef>
              <a:spcAft>
                <a:spcPts val="1200"/>
              </a:spcAft>
              <a:buClr>
                <a:srgbClr val="000000"/>
              </a:buClr>
              <a:buSzPct val="70000"/>
              <a:buFont typeface="Wingdings" panose="05000000000000000000" pitchFamily="2" charset="2"/>
              <a:buChar char="q"/>
              <a:tabLst>
                <a:tab pos="1435100" algn="l"/>
              </a:tabLst>
            </a:pPr>
            <a:r>
              <a:rPr lang="en-AU" altLang="en-US" dirty="0">
                <a:latin typeface="Arial" panose="020B0604020202020204" pitchFamily="34" charset="0"/>
              </a:rPr>
              <a:t>payback period (PP)</a:t>
            </a:r>
            <a:endParaRPr lang="en-AU" altLang="en-US" dirty="0">
              <a:latin typeface="Arial" panose="020B0604020202020204" pitchFamily="34" charset="0"/>
            </a:endParaRPr>
          </a:p>
          <a:p>
            <a:pPr marL="914400" lvl="2" indent="-457200">
              <a:spcBef>
                <a:spcPct val="0"/>
              </a:spcBef>
              <a:spcAft>
                <a:spcPts val="1200"/>
              </a:spcAft>
              <a:buClr>
                <a:srgbClr val="000000"/>
              </a:buClr>
              <a:buSzPct val="70000"/>
              <a:buFont typeface="Wingdings" panose="05000000000000000000" pitchFamily="2" charset="2"/>
              <a:buChar char="q"/>
              <a:tabLst>
                <a:tab pos="1435100" algn="l"/>
              </a:tabLst>
            </a:pPr>
            <a:r>
              <a:rPr lang="en-AU" altLang="en-US" dirty="0">
                <a:latin typeface="Arial" panose="020B0604020202020204" pitchFamily="34" charset="0"/>
              </a:rPr>
              <a:t>net present value (NPV)</a:t>
            </a:r>
            <a:endParaRPr lang="en-AU" altLang="en-US" dirty="0">
              <a:latin typeface="Arial" panose="020B0604020202020204" pitchFamily="34" charset="0"/>
            </a:endParaRPr>
          </a:p>
          <a:p>
            <a:pPr marL="914400" lvl="2" indent="-457200">
              <a:spcBef>
                <a:spcPct val="0"/>
              </a:spcBef>
              <a:spcAft>
                <a:spcPts val="1200"/>
              </a:spcAft>
              <a:buClr>
                <a:srgbClr val="000000"/>
              </a:buClr>
              <a:buSzPct val="70000"/>
              <a:buFont typeface="Wingdings" panose="05000000000000000000" pitchFamily="2" charset="2"/>
              <a:buChar char="q"/>
              <a:tabLst>
                <a:tab pos="1435100" algn="l"/>
              </a:tabLst>
            </a:pPr>
            <a:r>
              <a:rPr lang="en-AU" altLang="en-US" dirty="0">
                <a:latin typeface="Arial" panose="020B0604020202020204" pitchFamily="34" charset="0"/>
              </a:rPr>
              <a:t>internal rate of return (IRR)</a:t>
            </a:r>
            <a:endParaRPr lang="en-AU" altLang="en-US" dirty="0">
              <a:latin typeface="Arial" panose="020B0604020202020204" pitchFamily="34" charset="0"/>
            </a:endParaRPr>
          </a:p>
          <a:p>
            <a:pPr marL="346075" indent="-346075">
              <a:spcBef>
                <a:spcPct val="0"/>
              </a:spcBef>
              <a:spcAft>
                <a:spcPts val="1200"/>
              </a:spcAft>
              <a:tabLst>
                <a:tab pos="1435100" algn="l"/>
              </a:tabLst>
            </a:pPr>
            <a:r>
              <a:rPr lang="en-AU" altLang="en-US" dirty="0">
                <a:solidFill>
                  <a:schemeClr val="tx1"/>
                </a:solidFill>
                <a:cs typeface="Arial" panose="020B0604020202020204" pitchFamily="34" charset="0"/>
              </a:rPr>
              <a:t>Some smaller businesses may use informal methods, such as managers’ instincts</a:t>
            </a:r>
            <a:endParaRPr lang="en-AU" altLang="en-US" dirty="0">
              <a:solidFill>
                <a:schemeClr val="tx1"/>
              </a:solidFill>
              <a:cs typeface="Arial" panose="020B0604020202020204" pitchFamily="34" charset="0"/>
            </a:endParaRPr>
          </a:p>
        </p:txBody>
      </p:sp>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a:spcBef>
                <a:spcPts val="965"/>
              </a:spcBef>
              <a:spcAft>
                <a:spcPct val="0"/>
              </a:spcAft>
            </a:pPr>
            <a:r>
              <a:rPr lang="en-AU" altLang="en-US">
                <a:cs typeface="Arial" panose="020B0604020202020204" pitchFamily="34" charset="0"/>
              </a:rPr>
              <a:t>Accounting rate of return (ARR)</a:t>
            </a:r>
            <a:endParaRPr lang="en-AU" altLang="en-US">
              <a:cs typeface="Arial" panose="020B0604020202020204" pitchFamily="34" charset="0"/>
            </a:endParaRPr>
          </a:p>
        </p:txBody>
      </p:sp>
      <p:sp>
        <p:nvSpPr>
          <p:cNvPr id="18435"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marL="346075" indent="-346075">
              <a:spcBef>
                <a:spcPct val="0"/>
              </a:spcBef>
              <a:spcAft>
                <a:spcPts val="1200"/>
              </a:spcAft>
              <a:tabLst>
                <a:tab pos="1435100" algn="l"/>
              </a:tabLst>
            </a:pPr>
            <a:r>
              <a:rPr lang="en-AU" altLang="en-US" dirty="0">
                <a:solidFill>
                  <a:schemeClr val="tx1"/>
                </a:solidFill>
                <a:cs typeface="Arial" panose="020B0604020202020204" pitchFamily="34" charset="0"/>
              </a:rPr>
              <a:t>ARR takes the average accounting profit the investment will generate, and expresses it as a percentage of the average investment in the project as measured in accounting terms:</a:t>
            </a:r>
            <a:endParaRPr lang="en-AU" altLang="en-US" dirty="0">
              <a:solidFill>
                <a:schemeClr val="tx1"/>
              </a:solidFill>
              <a:cs typeface="Arial" panose="020B0604020202020204" pitchFamily="34" charset="0"/>
            </a:endParaRPr>
          </a:p>
          <a:p>
            <a:pPr marL="346075" indent="-346075">
              <a:spcBef>
                <a:spcPct val="0"/>
              </a:spcBef>
              <a:spcAft>
                <a:spcPts val="1200"/>
              </a:spcAft>
              <a:buNone/>
              <a:tabLst>
                <a:tab pos="1435100" algn="l"/>
              </a:tabLst>
            </a:pPr>
            <a:endParaRPr lang="en-AU" altLang="en-US" dirty="0">
              <a:solidFill>
                <a:schemeClr val="tx1"/>
              </a:solidFill>
              <a:cs typeface="Arial" panose="020B0604020202020204" pitchFamily="34" charset="0"/>
            </a:endParaRPr>
          </a:p>
          <a:p>
            <a:pPr marL="0" indent="0">
              <a:spcBef>
                <a:spcPct val="0"/>
              </a:spcBef>
              <a:spcAft>
                <a:spcPts val="1200"/>
              </a:spcAft>
              <a:buNone/>
              <a:tabLst>
                <a:tab pos="1435100" algn="l"/>
              </a:tabLst>
            </a:pPr>
            <a:endParaRPr lang="en-AU" altLang="en-US" dirty="0">
              <a:solidFill>
                <a:schemeClr val="tx1"/>
              </a:solidFill>
              <a:cs typeface="Arial" panose="020B0604020202020204" pitchFamily="34" charset="0"/>
            </a:endParaRPr>
          </a:p>
          <a:p>
            <a:pPr marL="346075" indent="-346075">
              <a:spcBef>
                <a:spcPct val="0"/>
              </a:spcBef>
              <a:spcAft>
                <a:spcPts val="1200"/>
              </a:spcAft>
              <a:tabLst>
                <a:tab pos="1435100" algn="l"/>
              </a:tabLst>
            </a:pPr>
            <a:r>
              <a:rPr lang="en-AU" altLang="en-US" dirty="0">
                <a:solidFill>
                  <a:schemeClr val="tx1"/>
                </a:solidFill>
                <a:cs typeface="Arial" panose="020B0604020202020204" pitchFamily="34" charset="0"/>
              </a:rPr>
              <a:t>The calculation requires:</a:t>
            </a:r>
            <a:endParaRPr lang="en-AU" altLang="en-US" dirty="0">
              <a:solidFill>
                <a:schemeClr val="tx1"/>
              </a:solidFill>
              <a:cs typeface="Arial" panose="020B0604020202020204" pitchFamily="34" charset="0"/>
            </a:endParaRPr>
          </a:p>
          <a:p>
            <a:pPr marL="914400" lvl="2" indent="-457200">
              <a:spcBef>
                <a:spcPct val="0"/>
              </a:spcBef>
              <a:spcAft>
                <a:spcPts val="1200"/>
              </a:spcAft>
              <a:buClr>
                <a:srgbClr val="000000"/>
              </a:buClr>
              <a:buSzPct val="70000"/>
              <a:buFont typeface="Wingdings" panose="05000000000000000000" pitchFamily="2" charset="2"/>
              <a:buChar char="q"/>
              <a:tabLst>
                <a:tab pos="1435100" algn="l"/>
              </a:tabLst>
            </a:pPr>
            <a:r>
              <a:rPr lang="en-AU" altLang="en-US" dirty="0">
                <a:latin typeface="Arial" panose="020B0604020202020204" pitchFamily="34" charset="0"/>
              </a:rPr>
              <a:t>the annual average profit</a:t>
            </a:r>
            <a:endParaRPr lang="en-AU" altLang="en-US" dirty="0">
              <a:latin typeface="Arial" panose="020B0604020202020204" pitchFamily="34" charset="0"/>
            </a:endParaRPr>
          </a:p>
          <a:p>
            <a:pPr marL="914400" lvl="2" indent="-457200">
              <a:spcBef>
                <a:spcPct val="0"/>
              </a:spcBef>
              <a:spcAft>
                <a:spcPts val="1200"/>
              </a:spcAft>
              <a:buClr>
                <a:srgbClr val="000000"/>
              </a:buClr>
              <a:buSzPct val="70000"/>
              <a:buFont typeface="Wingdings" panose="05000000000000000000" pitchFamily="2" charset="2"/>
              <a:buChar char="q"/>
              <a:tabLst>
                <a:tab pos="1435100" algn="l"/>
              </a:tabLst>
            </a:pPr>
            <a:r>
              <a:rPr lang="en-AU" altLang="en-US" dirty="0">
                <a:latin typeface="Arial" panose="020B0604020202020204" pitchFamily="34" charset="0"/>
              </a:rPr>
              <a:t>the average investment for the particular project</a:t>
            </a:r>
            <a:endParaRPr lang="en-AU" altLang="en-US" dirty="0">
              <a:latin typeface="Arial" panose="020B0604020202020204" pitchFamily="34" charset="0"/>
            </a:endParaRPr>
          </a:p>
        </p:txBody>
      </p:sp>
      <p:pic>
        <p:nvPicPr>
          <p:cNvPr id="18436"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74913" y="3249984"/>
            <a:ext cx="7065962"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p:txBody>
          <a:bodyPr/>
          <a:lstStyle/>
          <a:p>
            <a:r>
              <a:rPr lang="en-AU"/>
              <a:t>FINM7409</a:t>
            </a:r>
            <a:endParaRPr lang="en-AU"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a:spcBef>
                <a:spcPts val="965"/>
              </a:spcBef>
              <a:spcAft>
                <a:spcPct val="0"/>
              </a:spcAft>
            </a:pPr>
            <a:r>
              <a:rPr lang="en-US" altLang="en-US">
                <a:cs typeface="Arial" panose="020B0604020202020204" pitchFamily="34" charset="0"/>
              </a:rPr>
              <a:t>Example 12.1</a:t>
            </a:r>
            <a:endParaRPr lang="en-US" altLang="en-US">
              <a:cs typeface="Arial" panose="020B0604020202020204" pitchFamily="34" charset="0"/>
            </a:endParaRPr>
          </a:p>
        </p:txBody>
      </p:sp>
      <p:pic>
        <p:nvPicPr>
          <p:cNvPr id="20483"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59793" y="1521792"/>
            <a:ext cx="8272413" cy="2892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 t="43444" r="17134" b="21124"/>
          <a:stretch>
            <a:fillRect/>
          </a:stretch>
        </p:blipFill>
        <p:spPr bwMode="auto">
          <a:xfrm>
            <a:off x="1959793" y="4437112"/>
            <a:ext cx="8409384" cy="184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p:txBody>
          <a:bodyPr/>
          <a:lstStyle/>
          <a:p>
            <a:r>
              <a:rPr lang="en-AU"/>
              <a:t>FINM7409</a:t>
            </a:r>
            <a:endParaRPr lang="en-AU" dirty="0"/>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lstStyle/>
          <a:p>
            <a:pPr>
              <a:spcBef>
                <a:spcPts val="965"/>
              </a:spcBef>
              <a:spcAft>
                <a:spcPct val="0"/>
              </a:spcAft>
            </a:pPr>
            <a:r>
              <a:rPr lang="en-US" altLang="en-US">
                <a:cs typeface="Arial" panose="020B0604020202020204" pitchFamily="34" charset="0"/>
              </a:rPr>
              <a:t>Example 12.1 </a:t>
            </a:r>
            <a:r>
              <a:rPr lang="en-AU" altLang="en-US" i="1">
                <a:cs typeface="Arial" panose="020B0604020202020204" pitchFamily="34" charset="0"/>
                <a:sym typeface="Verdana" panose="020B0604030504040204" pitchFamily="4" charset="0"/>
              </a:rPr>
              <a:t>continued</a:t>
            </a:r>
            <a:endParaRPr lang="en-US" altLang="en-US" i="1">
              <a:cs typeface="Arial" panose="020B0604020202020204" pitchFamily="34" charset="0"/>
            </a:endParaRPr>
          </a:p>
        </p:txBody>
      </p:sp>
      <p:pic>
        <p:nvPicPr>
          <p:cNvPr id="22531"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40013" y="1557339"/>
            <a:ext cx="7065962"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Rot="1" noChangeAspect="1" noMove="1" noResize="1" noEditPoints="1" noAdjustHandles="1" noChangeArrowheads="1" noChangeShapeType="1" noTextEdit="1"/>
          </p:cNvSpPr>
          <p:nvPr/>
        </p:nvSpPr>
        <p:spPr>
          <a:xfrm>
            <a:off x="2263623" y="3062867"/>
            <a:ext cx="3665940" cy="524631"/>
          </a:xfrm>
          <a:prstGeom prst="rect">
            <a:avLst/>
          </a:prstGeom>
          <a:blipFill>
            <a:blip r:embed="rId2"/>
            <a:stretch>
              <a:fillRect t="-4598" r="-3494" b="-17241"/>
            </a:stretch>
          </a:blipFill>
        </p:spPr>
        <p:txBody>
          <a:bodyPr/>
          <a:lstStyle/>
          <a:p>
            <a:pPr>
              <a:defRPr/>
            </a:pPr>
            <a:r>
              <a:rPr lang="en-AU">
                <a:noFill/>
              </a:rPr>
              <a:t> </a:t>
            </a:r>
            <a:endParaRPr lang="en-AU">
              <a:noFill/>
            </a:endParaRPr>
          </a:p>
        </p:txBody>
      </p:sp>
      <p:sp>
        <p:nvSpPr>
          <p:cNvPr id="6" name="TextBox 5"/>
          <p:cNvSpPr txBox="1">
            <a:spLocks noRot="1" noChangeAspect="1" noMove="1" noResize="1" noEditPoints="1" noAdjustHandles="1" noChangeArrowheads="1" noChangeShapeType="1" noTextEdit="1"/>
          </p:cNvSpPr>
          <p:nvPr/>
        </p:nvSpPr>
        <p:spPr>
          <a:xfrm>
            <a:off x="1631504" y="3998971"/>
            <a:ext cx="4930196" cy="524631"/>
          </a:xfrm>
          <a:prstGeom prst="rect">
            <a:avLst/>
          </a:prstGeom>
          <a:blipFill>
            <a:blip r:embed="rId3"/>
            <a:stretch>
              <a:fillRect t="-5814" r="-3461" b="-17442"/>
            </a:stretch>
          </a:blipFill>
        </p:spPr>
        <p:txBody>
          <a:bodyPr/>
          <a:lstStyle/>
          <a:p>
            <a:pPr>
              <a:defRPr/>
            </a:pPr>
            <a:r>
              <a:rPr lang="en-AU">
                <a:noFill/>
              </a:rPr>
              <a:t> </a:t>
            </a:r>
            <a:endParaRPr lang="en-AU">
              <a:noFill/>
            </a:endParaRPr>
          </a:p>
        </p:txBody>
      </p:sp>
      <p:sp>
        <p:nvSpPr>
          <p:cNvPr id="7" name="TextBox 6"/>
          <p:cNvSpPr txBox="1">
            <a:spLocks noRot="1" noChangeAspect="1" noMove="1" noResize="1" noEditPoints="1" noAdjustHandles="1" noChangeArrowheads="1" noChangeShapeType="1" noTextEdit="1"/>
          </p:cNvSpPr>
          <p:nvPr/>
        </p:nvSpPr>
        <p:spPr>
          <a:xfrm>
            <a:off x="2498939" y="4994078"/>
            <a:ext cx="3507820" cy="595163"/>
          </a:xfrm>
          <a:prstGeom prst="rect">
            <a:avLst/>
          </a:prstGeom>
          <a:blipFill>
            <a:blip r:embed="rId4"/>
            <a:stretch>
              <a:fillRect t="-4082" r="-4688" b="-4082"/>
            </a:stretch>
          </a:blipFill>
        </p:spPr>
        <p:txBody>
          <a:bodyPr/>
          <a:lstStyle/>
          <a:p>
            <a:pPr>
              <a:defRPr/>
            </a:pPr>
            <a:r>
              <a:rPr lang="en-AU">
                <a:noFill/>
              </a:rPr>
              <a:t> </a:t>
            </a:r>
            <a:endParaRPr lang="en-AU">
              <a:noFill/>
            </a:endParaRPr>
          </a:p>
        </p:txBody>
      </p:sp>
      <p:graphicFrame>
        <p:nvGraphicFramePr>
          <p:cNvPr id="3" name="Table 2"/>
          <p:cNvGraphicFramePr>
            <a:graphicFrameLocks noGrp="1"/>
          </p:cNvGraphicFramePr>
          <p:nvPr/>
        </p:nvGraphicFramePr>
        <p:xfrm>
          <a:off x="6816725" y="2652713"/>
          <a:ext cx="4032250" cy="3441066"/>
        </p:xfrm>
        <a:graphic>
          <a:graphicData uri="http://schemas.openxmlformats.org/drawingml/2006/table">
            <a:tbl>
              <a:tblPr/>
              <a:tblGrid>
                <a:gridCol w="1343025"/>
                <a:gridCol w="744538"/>
                <a:gridCol w="1944687"/>
              </a:tblGrid>
              <a:tr h="468313">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endParaRPr kumimoji="0" lang="en-AU" altLang="en-US" sz="1800" b="1"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US" altLang="en-US" sz="1800" b="1"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Y</a:t>
                      </a:r>
                      <a:r>
                        <a:rPr kumimoji="0" lang="en-US" altLang="zh-CN" sz="18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ear</a:t>
                      </a:r>
                      <a:endParaRPr kumimoji="0" lang="en-AU" altLang="en-US" sz="1800" b="1"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800" b="1"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$’000</a:t>
                      </a:r>
                      <a:endParaRPr kumimoji="0" lang="en-AU" altLang="en-US" sz="1800" b="1"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95313">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Beginning of year</a:t>
                      </a:r>
                      <a:endParaRPr kumimoji="0" lang="en-AU"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1</a:t>
                      </a:r>
                      <a:endParaRPr kumimoji="0" lang="en-AU"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100</a:t>
                      </a:r>
                      <a:endParaRPr kumimoji="0" lang="en-AU"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95313">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At the end of year</a:t>
                      </a:r>
                      <a:endParaRPr kumimoji="0" lang="en-AU"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1</a:t>
                      </a:r>
                      <a:endParaRPr kumimoji="0" lang="en-AU"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84 (i.e. 100 – 16)</a:t>
                      </a:r>
                      <a:endParaRPr kumimoji="0" lang="en-AU"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95313">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endParaRPr kumimoji="0" lang="en-AU"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2</a:t>
                      </a:r>
                      <a:endParaRPr kumimoji="0" lang="en-AU"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68 (i.e. 84 – 16)</a:t>
                      </a:r>
                      <a:endParaRPr kumimoji="0" lang="en-AU"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52425">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endParaRPr kumimoji="0" lang="en-AU"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3</a:t>
                      </a:r>
                      <a:endParaRPr kumimoji="0" lang="en-AU"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52</a:t>
                      </a:r>
                      <a:endParaRPr kumimoji="0" lang="en-AU"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52425">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endParaRPr kumimoji="0" lang="en-AU"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4</a:t>
                      </a:r>
                      <a:endParaRPr kumimoji="0" lang="en-AU"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36</a:t>
                      </a:r>
                      <a:endParaRPr kumimoji="0" lang="en-AU"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52425">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endParaRPr kumimoji="0" lang="en-AU"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5</a:t>
                      </a:r>
                      <a:endParaRPr kumimoji="0" lang="en-AU"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pPr>
                      <a:r>
                        <a:rPr kumimoji="0" lang="en-AU"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rPr>
                        <a:t>20</a:t>
                      </a:r>
                      <a:endParaRPr kumimoji="0" lang="en-AU"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5" name="Footer Placeholder 4"/>
          <p:cNvSpPr>
            <a:spLocks noGrp="1"/>
          </p:cNvSpPr>
          <p:nvPr>
            <p:ph type="ftr" sz="quarter" idx="3"/>
          </p:nvPr>
        </p:nvSpPr>
        <p:spPr/>
        <p:txBody>
          <a:bodyPr/>
          <a:lstStyle/>
          <a:p>
            <a:r>
              <a:rPr lang="en-AU"/>
              <a:t>FINM7409</a:t>
            </a:r>
            <a:endParaRPr lang="en-AU" dirty="0"/>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uq theme 2">
  <a:themeElements>
    <a:clrScheme name="UQ">
      <a:dk1>
        <a:sysClr val="windowText" lastClr="000000"/>
      </a:dk1>
      <a:lt1>
        <a:sysClr val="window" lastClr="FFFFFF"/>
      </a:lt1>
      <a:dk2>
        <a:srgbClr val="44546A"/>
      </a:dk2>
      <a:lt2>
        <a:srgbClr val="E7E6E6"/>
      </a:lt2>
      <a:accent1>
        <a:srgbClr val="51247A"/>
      </a:accent1>
      <a:accent2>
        <a:srgbClr val="E62645"/>
      </a:accent2>
      <a:accent3>
        <a:srgbClr val="00A2C7"/>
      </a:accent3>
      <a:accent4>
        <a:srgbClr val="EB602B"/>
      </a:accent4>
      <a:accent5>
        <a:srgbClr val="4085C6"/>
      </a:accent5>
      <a:accent6>
        <a:srgbClr val="2EA836"/>
      </a:accent6>
      <a:hlink>
        <a:srgbClr val="51247A"/>
      </a:hlink>
      <a:folHlink>
        <a:srgbClr val="51247A"/>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uq theme 2</Template>
  <TotalTime>0</TotalTime>
  <Words>15971</Words>
  <Application>WPS 演示</Application>
  <PresentationFormat>Widescreen</PresentationFormat>
  <Paragraphs>804</Paragraphs>
  <Slides>55</Slides>
  <Notes>40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55</vt:i4>
      </vt:variant>
    </vt:vector>
  </HeadingPairs>
  <TitlesOfParts>
    <vt:vector size="67" baseType="lpstr">
      <vt:lpstr>Arial</vt:lpstr>
      <vt:lpstr>宋体</vt:lpstr>
      <vt:lpstr>Wingdings</vt:lpstr>
      <vt:lpstr>Verdana</vt:lpstr>
      <vt:lpstr>MS PGothic</vt:lpstr>
      <vt:lpstr>Calibri</vt:lpstr>
      <vt:lpstr>ヒラギノ角ゴ Pro W3</vt:lpstr>
      <vt:lpstr>Yu Gothic</vt:lpstr>
      <vt:lpstr>微软雅黑</vt:lpstr>
      <vt:lpstr>Arial Unicode MS</vt:lpstr>
      <vt:lpstr>Cambria Math</vt:lpstr>
      <vt:lpstr>uq theme 2</vt:lpstr>
      <vt:lpstr>FINM 7409 Financial Management for Decision Makers</vt:lpstr>
      <vt:lpstr>Learning Objectives</vt:lpstr>
      <vt:lpstr>Learning Objectives (continued)</vt:lpstr>
      <vt:lpstr>Features of investment decisions and associated appraisal methods</vt:lpstr>
      <vt:lpstr>What is capital budgeting?</vt:lpstr>
      <vt:lpstr>Methods of investment appraisal</vt:lpstr>
      <vt:lpstr>Accounting rate of return (ARR)</vt:lpstr>
      <vt:lpstr>Example 12.1</vt:lpstr>
      <vt:lpstr>Example 12.1 continued</vt:lpstr>
      <vt:lpstr>Accounting rate of return (ARR)</vt:lpstr>
      <vt:lpstr>Accounting rate of return (ARR)</vt:lpstr>
      <vt:lpstr>Time Value of Money</vt:lpstr>
      <vt:lpstr>Averaging difficulties</vt:lpstr>
      <vt:lpstr>Averaging difficulties</vt:lpstr>
      <vt:lpstr>Competing projects of different size</vt:lpstr>
      <vt:lpstr>Payback period (PP)</vt:lpstr>
      <vt:lpstr>Example 12.1</vt:lpstr>
      <vt:lpstr>Payback period (PP)</vt:lpstr>
      <vt:lpstr>Issue with Payback Period</vt:lpstr>
      <vt:lpstr>Net present value (NPV)</vt:lpstr>
      <vt:lpstr>PowerPoint 演示文稿</vt:lpstr>
      <vt:lpstr>Net present value= sum of the PVs of all cash flows</vt:lpstr>
      <vt:lpstr>PowerPoint 演示文稿</vt:lpstr>
      <vt:lpstr>Net present value (NPV)</vt:lpstr>
      <vt:lpstr>Net present value (NPV)</vt:lpstr>
      <vt:lpstr>Net present value (NPV)</vt:lpstr>
      <vt:lpstr>Example 12.1</vt:lpstr>
      <vt:lpstr>Net present value (NPV)</vt:lpstr>
      <vt:lpstr>Net present value (NPV)</vt:lpstr>
      <vt:lpstr>Net present value (NPV)</vt:lpstr>
      <vt:lpstr>Discounted payback</vt:lpstr>
      <vt:lpstr>Example 12.4</vt:lpstr>
      <vt:lpstr>Internal rate of return (IRR)</vt:lpstr>
      <vt:lpstr>Internal rate of return (IRR)</vt:lpstr>
      <vt:lpstr>Example 12.1</vt:lpstr>
      <vt:lpstr>Internal rate of return (IRR)</vt:lpstr>
      <vt:lpstr>IRR Issue 1 – unconventional cash flows</vt:lpstr>
      <vt:lpstr>IRR Issue 1 – unconventional cash flows</vt:lpstr>
      <vt:lpstr>NPV profile</vt:lpstr>
      <vt:lpstr>IRR Issue 2 - Ranking mutually exclusive projects</vt:lpstr>
      <vt:lpstr>IRR Issue 2 - Ranking mutually exclusive projects</vt:lpstr>
      <vt:lpstr>A comparison of the DCF methods</vt:lpstr>
      <vt:lpstr>A comparison of the DCF methods</vt:lpstr>
      <vt:lpstr>Some practical points - Only Incremental Cash Flow Matters</vt:lpstr>
      <vt:lpstr>Working Capital - Example 12.6</vt:lpstr>
      <vt:lpstr>Example 12.6 continued</vt:lpstr>
      <vt:lpstr>Example 12.6 continued</vt:lpstr>
      <vt:lpstr>Investment appraisal in practice</vt:lpstr>
      <vt:lpstr>Investment appraisal and planning systems</vt:lpstr>
      <vt:lpstr>Practice Questions</vt:lpstr>
      <vt:lpstr>Q1</vt:lpstr>
      <vt:lpstr>Q2</vt:lpstr>
      <vt:lpstr>Q3</vt:lpstr>
      <vt:lpstr>Q4</vt:lpstr>
      <vt:lpstr>Q5</vt:lpstr>
    </vt:vector>
  </TitlesOfParts>
  <LinksUpToDate>false</LinksUpToDate>
  <SharedDoc>false</SharedDoc>
  <HyperlinksChanged>false</HyperlinksChanged>
  <AppVersion>14.0000</AppVersion>
  <Pages>57</Page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Valuation of Bonds</dc:title>
  <dc:creator>Fuqua School of Business</dc:creator>
  <dc:subject>Valuation of Bonds and Stocks</dc:subject>
  <cp:lastModifiedBy>user</cp:lastModifiedBy>
  <cp:revision>211</cp:revision>
  <cp:lastPrinted>1996-10-24T13:51:00Z</cp:lastPrinted>
  <dcterms:created xsi:type="dcterms:W3CDTF">1996-10-21T11:45:00Z</dcterms:created>
  <dcterms:modified xsi:type="dcterms:W3CDTF">2021-06-12T14:50:59Z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70AEE2572FBF47058274001302B1EAC2</vt:lpwstr>
  </property>
  <property fmtid="{D5CDD505-2E9C-101B-9397-08002B2CF9AE}" pid="3" name="KSOProductBuildVer">
    <vt:lpwstr>2052-11.1.0.10577</vt:lpwstr>
  </property>
</Properties>
</file>